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707" r:id="rId1"/>
  </p:sldMasterIdLst>
  <p:notesMasterIdLst>
    <p:notesMasterId r:id="rId24"/>
  </p:notesMasterIdLst>
  <p:handoutMasterIdLst>
    <p:handoutMasterId r:id="rId25"/>
  </p:handoutMasterIdLst>
  <p:sldIdLst>
    <p:sldId id="695" r:id="rId2"/>
    <p:sldId id="755" r:id="rId3"/>
    <p:sldId id="758" r:id="rId4"/>
    <p:sldId id="759" r:id="rId5"/>
    <p:sldId id="772" r:id="rId6"/>
    <p:sldId id="774" r:id="rId7"/>
    <p:sldId id="756" r:id="rId8"/>
    <p:sldId id="783" r:id="rId9"/>
    <p:sldId id="757" r:id="rId10"/>
    <p:sldId id="768" r:id="rId11"/>
    <p:sldId id="781" r:id="rId12"/>
    <p:sldId id="769" r:id="rId13"/>
    <p:sldId id="770" r:id="rId14"/>
    <p:sldId id="782" r:id="rId15"/>
    <p:sldId id="771" r:id="rId16"/>
    <p:sldId id="785" r:id="rId17"/>
    <p:sldId id="775" r:id="rId18"/>
    <p:sldId id="776" r:id="rId19"/>
    <p:sldId id="777" r:id="rId20"/>
    <p:sldId id="784" r:id="rId21"/>
    <p:sldId id="779" r:id="rId22"/>
    <p:sldId id="721" r:id="rId2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ZhiPeng Leo" initials="SL" lastIdx="1" clrIdx="0">
    <p:extLst>
      <p:ext uri="{19B8F6BF-5375-455C-9EA6-DF929625EA0E}">
        <p15:presenceInfo xmlns:p15="http://schemas.microsoft.com/office/powerpoint/2012/main" userId="196063a54c3f07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CCCC00"/>
    <a:srgbClr val="B2B2B2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47" autoAdjust="0"/>
    <p:restoredTop sz="96586" autoAdjust="0"/>
  </p:normalViewPr>
  <p:slideViewPr>
    <p:cSldViewPr snapToGrid="0">
      <p:cViewPr varScale="1">
        <p:scale>
          <a:sx n="115" d="100"/>
          <a:sy n="115" d="100"/>
        </p:scale>
        <p:origin x="84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4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E2797-0F75-4ACC-82C7-622AB1F28765}" type="datetime1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10F16-D10F-43D4-8167-DF8BB00885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38392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1E7C9-06F6-45DF-AC76-392CBD457F36}" type="datetime1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80C88-209E-4CD7-B77B-67E75465617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62547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80C88-209E-4CD7-B77B-67E754656177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269A039-565E-4B44-A2AD-B4105D55780B}" type="datetime1">
              <a:rPr lang="zh-CN" altLang="en-US" smtClean="0"/>
              <a:t>2017/6/21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7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busines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/>
          <p:cNvSpPr txBox="1">
            <a:spLocks/>
          </p:cNvSpPr>
          <p:nvPr userDrawn="1"/>
        </p:nvSpPr>
        <p:spPr>
          <a:xfrm>
            <a:off x="0" y="782332"/>
            <a:ext cx="12192000" cy="5085555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rgbClr val="0099CC">
              <a:alpha val="63000"/>
            </a:srgbClr>
          </a:solidFill>
          <a:ln>
            <a:noFill/>
          </a:ln>
          <a:extLst/>
        </p:spPr>
        <p:txBody>
          <a:bodyPr lIns="243650" tIns="0" rIns="243650" bIns="0" anchor="ctr"/>
          <a:lstStyle>
            <a:lvl1pPr algn="l" defTabSz="1243147" rtl="0" eaLnBrk="1" latinLnBrk="0" hangingPunct="1">
              <a:lnSpc>
                <a:spcPct val="95000"/>
              </a:lnSpc>
              <a:spcBef>
                <a:spcPct val="0"/>
              </a:spcBef>
              <a:spcAft>
                <a:spcPts val="1632"/>
              </a:spcAft>
              <a:buNone/>
              <a:defRPr lang="en-US" sz="3300" kern="1200" dirty="0" smtClean="0">
                <a:solidFill>
                  <a:schemeClr val="bg1"/>
                </a:soli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algn="ctr">
              <a:defRPr/>
            </a:pPr>
            <a:endParaRPr lang="en-US" altLang="zh-CN" sz="4803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defRPr/>
            </a:pPr>
            <a:endParaRPr lang="en-US" altLang="zh-CN" sz="40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defRPr/>
            </a:pPr>
            <a:endParaRPr lang="en-US" altLang="zh-CN" sz="40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defRPr/>
            </a:pPr>
            <a:r>
              <a:rPr lang="zh-CN" altLang="en-US" sz="4000" dirty="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endParaRPr lang="en-US" altLang="zh-CN" sz="40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defRPr/>
            </a:pPr>
            <a:endParaRPr lang="en-US" altLang="zh-CN" sz="4803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60454" y="2548487"/>
            <a:ext cx="10496549" cy="60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5" rIns="91428" bIns="45715" numCol="1" anchor="ctr" anchorCtr="0" compatLnSpc="1">
            <a:prstTxWarp prst="textNoShape">
              <a:avLst/>
            </a:prstTxWarp>
          </a:bodyPr>
          <a:lstStyle>
            <a:lvl1pPr algn="ctr" defTabSz="1243147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ts val="1632"/>
              </a:spcAft>
              <a:buNone/>
              <a:defRPr lang="zh-CN" altLang="en-US" sz="4400" kern="1200" baseline="0" dirty="0" smtClean="0">
                <a:solidFill>
                  <a:schemeClr val="tx1"/>
                </a:solidFill>
                <a:latin typeface="+mn-ea"/>
                <a:ea typeface="+mn-ea"/>
                <a:cs typeface="Segoe UI Light"/>
              </a:defRPr>
            </a:lvl1pPr>
          </a:lstStyle>
          <a:p>
            <a:pPr lvl="0"/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00" y="6078964"/>
            <a:ext cx="4521200" cy="849395"/>
          </a:xfrm>
        </p:spPr>
        <p:txBody>
          <a:bodyPr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en-US" altLang="zh-CN" dirty="0" smtClean="0"/>
              <a:t>Saturday, April 1, 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905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integration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 userDrawn="1"/>
        </p:nvSpPr>
        <p:spPr>
          <a:xfrm>
            <a:off x="0" y="1054703"/>
            <a:ext cx="3649211" cy="4515585"/>
          </a:xfrm>
          <a:prstGeom prst="rect">
            <a:avLst/>
          </a:prstGeom>
          <a:solidFill>
            <a:srgbClr val="0099CC">
              <a:alpha val="63000"/>
            </a:srgbClr>
          </a:solidFill>
          <a:ln>
            <a:noFill/>
          </a:ln>
        </p:spPr>
        <p:txBody>
          <a:bodyPr lIns="243650" tIns="0" rIns="243650" bIns="0" anchor="ctr"/>
          <a:lstStyle>
            <a:defPPr>
              <a:defRPr lang="zh-CN"/>
            </a:defPPr>
            <a:lvl1pPr algn="ctr" defTabSz="1243147" eaLnBrk="1" latinLnBrk="0" hangingPunct="1">
              <a:lnSpc>
                <a:spcPct val="95000"/>
              </a:lnSpc>
              <a:spcAft>
                <a:spcPts val="1632"/>
              </a:spcAft>
              <a:buNone/>
              <a:defRPr sz="4803">
                <a:latin typeface="+mn-ea"/>
                <a:ea typeface="+mn-ea"/>
                <a:cs typeface="Segoe UI Light"/>
              </a:defRPr>
            </a:lvl1pPr>
          </a:lstStyle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3649211" y="1054703"/>
            <a:ext cx="8542789" cy="451558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  <a:alpha val="40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 anchor="ctr"/>
          <a:lstStyle>
            <a:defPPr>
              <a:defRPr lang="zh-CN"/>
            </a:defPPr>
            <a:lvl1pPr marL="334963" indent="-334963" defTabSz="912813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  <a:lvl2pPr marL="571500" indent="-234950" defTabSz="912813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</a:defRPr>
            </a:lvl2pPr>
            <a:lvl3pPr marL="782638" lvl="2" indent="-223838" defTabSz="912813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</a:defRPr>
            </a:lvl3pPr>
            <a:lvl4pPr marL="1006475" indent="-223838" defTabSz="912813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 sz="19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</a:defRPr>
            </a:lvl4pPr>
            <a:lvl5pPr marL="1231900" indent="-223838" defTabSz="912813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 sz="19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</a:defRPr>
            </a:lvl5pPr>
            <a:lvl6pPr marL="2513563" indent="-228507" defTabSz="914023">
              <a:spcBef>
                <a:spcPct val="20000"/>
              </a:spcBef>
              <a:buFont typeface="Arial" pitchFamily="34" charset="0"/>
              <a:buChar char="•"/>
              <a:defRPr sz="1961">
                <a:latin typeface="+mn-lt"/>
                <a:ea typeface="+mn-ea"/>
              </a:defRPr>
            </a:lvl6pPr>
            <a:lvl7pPr marL="2970576" indent="-228507" defTabSz="914023">
              <a:spcBef>
                <a:spcPct val="20000"/>
              </a:spcBef>
              <a:buFont typeface="Arial" pitchFamily="34" charset="0"/>
              <a:buChar char="•"/>
              <a:defRPr sz="1961">
                <a:latin typeface="+mn-lt"/>
                <a:ea typeface="+mn-ea"/>
              </a:defRPr>
            </a:lvl7pPr>
            <a:lvl8pPr marL="3427589" indent="-228507" defTabSz="914023">
              <a:spcBef>
                <a:spcPct val="20000"/>
              </a:spcBef>
              <a:buFont typeface="Arial" pitchFamily="34" charset="0"/>
              <a:buChar char="•"/>
              <a:defRPr sz="1961">
                <a:latin typeface="+mn-lt"/>
                <a:ea typeface="+mn-ea"/>
              </a:defRPr>
            </a:lvl8pPr>
            <a:lvl9pPr marL="3884600" indent="-228507" defTabSz="914023">
              <a:spcBef>
                <a:spcPct val="20000"/>
              </a:spcBef>
              <a:buFont typeface="Arial" pitchFamily="34" charset="0"/>
              <a:buChar char="•"/>
              <a:defRPr sz="1961">
                <a:latin typeface="+mn-lt"/>
                <a:ea typeface="+mn-ea"/>
              </a:defRPr>
            </a:lvl9pPr>
          </a:lstStyle>
          <a:p>
            <a:pPr marL="558800" lvl="2" indent="0">
              <a:buNone/>
            </a:pPr>
            <a:endParaRPr lang="en-US" altLang="zh-C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89400" y="1998663"/>
            <a:ext cx="7188200" cy="1588058"/>
          </a:xfrm>
        </p:spPr>
        <p:txBody>
          <a:bodyPr/>
          <a:lstStyle>
            <a:lvl1pPr>
              <a:defRPr sz="2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372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integration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226147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 bwMode="auto">
          <a:xfrm>
            <a:off x="3208775" y="0"/>
            <a:ext cx="8983225" cy="6858000"/>
          </a:xfrm>
          <a:prstGeom prst="parallelogram">
            <a:avLst>
              <a:gd name="adj" fmla="val 50641"/>
            </a:avLst>
          </a:prstGeom>
          <a:blipFill>
            <a:blip r:embed="rId2" cstate="print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Image result for integration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71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 bwMode="auto">
          <a:xfrm>
            <a:off x="6214532" y="0"/>
            <a:ext cx="5977468" cy="6858000"/>
          </a:xfrm>
          <a:prstGeom prst="parallelogram">
            <a:avLst>
              <a:gd name="adj" fmla="val 26197"/>
            </a:avLst>
          </a:prstGeom>
          <a:blipFill>
            <a:blip r:embed="rId2" cstate="print"/>
            <a:srcRect/>
            <a:stretch>
              <a:fillRect l="-27480" r="-22804"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24355" y="468313"/>
            <a:ext cx="6987645" cy="900112"/>
          </a:xfrm>
          <a:prstGeom prst="rect">
            <a:avLst/>
          </a:prstGeom>
        </p:spPr>
        <p:txBody>
          <a:bodyPr vert="horz" wrap="square" lIns="146249" tIns="91406" rIns="146249" bIns="91406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125942" y="1658938"/>
            <a:ext cx="6664324" cy="2255934"/>
          </a:xfrm>
          <a:prstGeom prst="rect">
            <a:avLst/>
          </a:prstGeom>
        </p:spPr>
        <p:txBody>
          <a:bodyPr vert="horz" wrap="square" lIns="146249" tIns="91406" rIns="146249" bIns="91406" rtlCol="0">
            <a:spAutoFit/>
          </a:bodyPr>
          <a:lstStyle>
            <a:lvl1pPr>
              <a:defRPr sz="32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2553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197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508"/>
          </a:xfrm>
          <a:solidFill>
            <a:srgbClr val="0099CC">
              <a:alpha val="63000"/>
            </a:srgbClr>
          </a:solidFill>
          <a:ln>
            <a:noFill/>
          </a:ln>
        </p:spPr>
        <p:txBody>
          <a:bodyPr vert="horz" wrap="square" lIns="243650" tIns="0" rIns="243650" bIns="0" rtlCol="0" anchor="ctr">
            <a:noAutofit/>
          </a:bodyPr>
          <a:lstStyle>
            <a:lvl1pPr>
              <a:defRPr lang="en-US" sz="3200">
                <a:solidFill>
                  <a:schemeClr val="tx1"/>
                </a:solidFill>
                <a:latin typeface="+mn-ea"/>
                <a:cs typeface="Segoe UI Light"/>
              </a:defRPr>
            </a:lvl1pPr>
          </a:lstStyle>
          <a:p>
            <a:pPr lvl="0" defTabSz="1243147" eaLnBrk="1" hangingPunct="1">
              <a:lnSpc>
                <a:spcPct val="95000"/>
              </a:lnSpc>
              <a:spcAft>
                <a:spcPts val="1632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idx="1"/>
          </p:nvPr>
        </p:nvSpPr>
        <p:spPr>
          <a:xfrm>
            <a:off x="396875" y="1383772"/>
            <a:ext cx="11652250" cy="1431092"/>
          </a:xfrm>
          <a:prstGeom prst="rect">
            <a:avLst/>
          </a:prstGeom>
        </p:spPr>
        <p:txBody>
          <a:bodyPr vert="horz" wrap="square" lIns="146249" tIns="91406" rIns="146249" bIns="91406" rtlCol="0">
            <a:spAutoFit/>
          </a:bodyPr>
          <a:lstStyle>
            <a:lvl1pPr>
              <a:defRPr sz="2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02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76351-E8D1-45D1-9711-D4A7945A96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1CE7C5-CA3F-4EC3-A79A-D01DED06DA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39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288" y="290513"/>
            <a:ext cx="11657012" cy="900112"/>
          </a:xfrm>
          <a:prstGeom prst="rect">
            <a:avLst/>
          </a:prstGeom>
        </p:spPr>
        <p:txBody>
          <a:bodyPr vert="horz" wrap="square" lIns="146249" tIns="91406" rIns="146249" bIns="9140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875" y="1189038"/>
            <a:ext cx="11652250" cy="2211387"/>
          </a:xfrm>
          <a:prstGeom prst="rect">
            <a:avLst/>
          </a:prstGeom>
        </p:spPr>
        <p:txBody>
          <a:bodyPr vert="horz" wrap="square" lIns="146249" tIns="91406" rIns="146249" bIns="91406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52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8" r:id="rId1"/>
    <p:sldLayoutId id="2147484699" r:id="rId2"/>
    <p:sldLayoutId id="2147484730" r:id="rId3"/>
    <p:sldLayoutId id="2147484697" r:id="rId4"/>
    <p:sldLayoutId id="2147484710" r:id="rId5"/>
    <p:sldLayoutId id="2147484712" r:id="rId6"/>
    <p:sldLayoutId id="2147484713" r:id="rId7"/>
    <p:sldLayoutId id="2147484716" r:id="rId8"/>
    <p:sldLayoutId id="2147484731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5200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Segoe UI" pitchFamily="34" charset="0"/>
        </a:defRPr>
      </a:lvl1pPr>
      <a:lvl2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Segoe UI" panose="020B0502040204020203" pitchFamily="34" charset="0"/>
        </a:defRPr>
      </a:lvl2pPr>
      <a:lvl3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Segoe UI" panose="020B0502040204020203" pitchFamily="34" charset="0"/>
        </a:defRPr>
      </a:lvl3pPr>
      <a:lvl4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Segoe UI" panose="020B0502040204020203" pitchFamily="34" charset="0"/>
        </a:defRPr>
      </a:lvl4pPr>
      <a:lvl5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Segoe UI" panose="020B0502040204020203" pitchFamily="34" charset="0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Segoe UI" panose="020B0502040204020203" pitchFamily="34" charset="0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Segoe UI" panose="020B0502040204020203" pitchFamily="34" charset="0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Segoe UI" panose="020B0502040204020203" pitchFamily="34" charset="0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Segoe UI" panose="020B0502040204020203" pitchFamily="34" charset="0"/>
        </a:defRPr>
      </a:lvl9pPr>
    </p:titleStyle>
    <p:bodyStyle>
      <a:lvl1pPr marL="334963" indent="-334963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1500" indent="-234950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2638" indent="-223838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6475" indent="-223838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900" indent="-223838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63" indent="-228507" algn="l" defTabSz="91402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76" indent="-228507" algn="l" defTabSz="91402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89" indent="-228507" algn="l" defTabSz="91402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600" indent="-228507" algn="l" defTabSz="91402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23" algn="l" defTabSz="9140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4" algn="l" defTabSz="9140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6" algn="l" defTabSz="9140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8" algn="l" defTabSz="9140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0" algn="l" defTabSz="9140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3" algn="l" defTabSz="9140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96" algn="l" defTabSz="9140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microsoft.com/office/2007/relationships/hdphoto" Target="../media/hdphoto2.wdp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.png"/><Relationship Id="rId2" Type="http://schemas.openxmlformats.org/officeDocument/2006/relationships/image" Target="../media/image12.jpg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4349" y="2864370"/>
            <a:ext cx="11057470" cy="607484"/>
          </a:xfrm>
        </p:spPr>
        <p:txBody>
          <a:bodyPr/>
          <a:lstStyle/>
          <a:p>
            <a:r>
              <a:rPr lang="zh-CN" altLang="en-US" sz="4800" dirty="0" smtClean="0">
                <a:latin typeface="Microsoft Himalaya" panose="01010100010101010101" pitchFamily="2" charset="0"/>
                <a:cs typeface="Microsoft Himalaya" panose="01010100010101010101" pitchFamily="2" charset="0"/>
              </a:rPr>
              <a:t>结构性产能提升计划</a:t>
            </a:r>
            <a:r>
              <a:rPr lang="en-US" altLang="zh-CN" sz="4800" dirty="0" smtClean="0">
                <a:latin typeface="Microsoft Himalaya" panose="01010100010101010101" pitchFamily="2" charset="0"/>
                <a:cs typeface="Microsoft Himalaya" panose="01010100010101010101" pitchFamily="2" charset="0"/>
              </a:rPr>
              <a:t/>
            </a:r>
            <a:br>
              <a:rPr lang="en-US" altLang="zh-CN" sz="4800" dirty="0" smtClean="0">
                <a:latin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zh-CN" altLang="en-US" sz="4800" dirty="0" smtClean="0">
                <a:latin typeface="Microsoft Himalaya" panose="01010100010101010101" pitchFamily="2" charset="0"/>
                <a:cs typeface="Microsoft Himalaya" panose="01010100010101010101" pitchFamily="2" charset="0"/>
              </a:rPr>
              <a:t>之</a:t>
            </a:r>
            <a:r>
              <a:rPr lang="en-US" altLang="zh-CN" sz="4800" dirty="0">
                <a:latin typeface="Microsoft Himalaya" panose="01010100010101010101" pitchFamily="2" charset="0"/>
                <a:cs typeface="Microsoft Himalaya" panose="01010100010101010101" pitchFamily="2" charset="0"/>
              </a:rPr>
              <a:t/>
            </a:r>
            <a:br>
              <a:rPr lang="en-US" altLang="zh-CN" sz="4800" dirty="0">
                <a:latin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US" altLang="zh-CN" sz="7200" dirty="0" smtClean="0">
                <a:latin typeface="Microsoft Himalaya" panose="01010100010101010101" pitchFamily="2" charset="0"/>
                <a:cs typeface="Microsoft Himalaya" panose="01010100010101010101" pitchFamily="2" charset="0"/>
              </a:rPr>
              <a:t>IT</a:t>
            </a:r>
            <a:r>
              <a:rPr lang="zh-CN" altLang="en-US" sz="4800" dirty="0" smtClean="0">
                <a:latin typeface="Microsoft Himalaya" panose="01010100010101010101" pitchFamily="2" charset="0"/>
                <a:cs typeface="Microsoft Himalaya" panose="01010100010101010101" pitchFamily="2" charset="0"/>
              </a:rPr>
              <a:t>支撑规划</a:t>
            </a:r>
            <a:endParaRPr lang="zh-CN" altLang="en-US" sz="4800" dirty="0">
              <a:latin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93000" y="6078964"/>
            <a:ext cx="4521200" cy="516996"/>
          </a:xfrm>
        </p:spPr>
        <p:txBody>
          <a:bodyPr/>
          <a:lstStyle/>
          <a:p>
            <a:r>
              <a:rPr lang="en-US" altLang="zh-CN" dirty="0" smtClean="0"/>
              <a:t>2017-06-19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2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iped Right Arrow 4"/>
          <p:cNvSpPr/>
          <p:nvPr/>
        </p:nvSpPr>
        <p:spPr bwMode="auto">
          <a:xfrm>
            <a:off x="2258029" y="5620339"/>
            <a:ext cx="6924744" cy="540327"/>
          </a:xfrm>
          <a:prstGeom prst="stripedRightArrow">
            <a:avLst/>
          </a:prstGeom>
          <a:solidFill>
            <a:schemeClr val="tx1">
              <a:lumMod val="50000"/>
              <a:alpha val="5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项目流程管理</a:t>
            </a:r>
            <a:endParaRPr lang="zh-CN" alt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739833" y="1371601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221" y="871161"/>
            <a:ext cx="142978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准立项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181745" y="1371601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4133" y="871161"/>
            <a:ext cx="142978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立项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384625" y="1371602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7013" y="871162"/>
            <a:ext cx="142978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变更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458641" y="1371603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1029" y="871163"/>
            <a:ext cx="142978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结项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9536825" y="1371604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16878" y="871161"/>
            <a:ext cx="142978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评价</a:t>
            </a:r>
          </a:p>
        </p:txBody>
      </p:sp>
      <p:sp>
        <p:nvSpPr>
          <p:cNvPr id="16" name="Right Arrow 15"/>
          <p:cNvSpPr/>
          <p:nvPr/>
        </p:nvSpPr>
        <p:spPr bwMode="auto">
          <a:xfrm>
            <a:off x="282633" y="1396539"/>
            <a:ext cx="11497246" cy="114487"/>
          </a:xfrm>
          <a:prstGeom prst="rightArrow">
            <a:avLst>
              <a:gd name="adj1" fmla="val 43096"/>
              <a:gd name="adj2" fmla="val 13591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27073" y="2206465"/>
            <a:ext cx="25630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</a:schemeClr>
                </a:solidFill>
              </a:rPr>
              <a:t>成本目标</a:t>
            </a: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400" u="sng" dirty="0">
                <a:solidFill>
                  <a:srgbClr val="FFFF00"/>
                </a:solidFill>
              </a:rPr>
              <a:t>计划收入</a:t>
            </a:r>
            <a:endParaRPr lang="en-US" altLang="zh-CN" sz="1400" u="sng" dirty="0">
              <a:solidFill>
                <a:srgbClr val="FFFF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400" u="sng" dirty="0">
                <a:solidFill>
                  <a:srgbClr val="FFFF00"/>
                </a:solidFill>
              </a:rPr>
              <a:t>计划成本</a:t>
            </a:r>
            <a:endParaRPr lang="en-US" altLang="zh-CN" sz="1400" u="sng" dirty="0">
              <a:solidFill>
                <a:srgbClr val="FFFF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400" u="sng" dirty="0">
                <a:solidFill>
                  <a:srgbClr val="FFFF00"/>
                </a:solidFill>
              </a:rPr>
              <a:t>转移成</a:t>
            </a:r>
            <a:r>
              <a:rPr lang="zh-CN" altLang="en-US" sz="1400" u="sng" dirty="0" smtClean="0">
                <a:solidFill>
                  <a:srgbClr val="FFFF00"/>
                </a:solidFill>
              </a:rPr>
              <a:t>本</a:t>
            </a:r>
            <a:endParaRPr lang="en-US" altLang="zh-CN" sz="1400" u="sng" dirty="0" smtClean="0">
              <a:solidFill>
                <a:srgbClr val="FFFF00"/>
              </a:solidFill>
            </a:endParaRPr>
          </a:p>
          <a:p>
            <a:pPr lvl="2"/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</a:schemeClr>
                </a:solidFill>
              </a:rPr>
              <a:t>质量目</a:t>
            </a:r>
            <a:r>
              <a:rPr lang="zh-CN" altLang="en-US" sz="1400" dirty="0" smtClean="0">
                <a:solidFill>
                  <a:schemeClr val="tx1">
                    <a:lumMod val="95000"/>
                  </a:schemeClr>
                </a:solidFill>
              </a:rPr>
              <a:t>标</a:t>
            </a:r>
            <a:endParaRPr lang="en-US" altLang="zh-CN" sz="14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</a:schemeClr>
                </a:solidFill>
              </a:rPr>
              <a:t>范围目</a:t>
            </a:r>
            <a:r>
              <a:rPr lang="zh-CN" altLang="en-US" sz="1400" dirty="0" smtClean="0">
                <a:solidFill>
                  <a:schemeClr val="tx1">
                    <a:lumMod val="95000"/>
                  </a:schemeClr>
                </a:solidFill>
              </a:rPr>
              <a:t>标</a:t>
            </a:r>
            <a:endParaRPr lang="en-US" altLang="zh-CN" sz="14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</a:schemeClr>
                </a:solidFill>
              </a:rPr>
              <a:t>进度目标</a:t>
            </a: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</a:schemeClr>
                </a:solidFill>
              </a:rPr>
              <a:t>计划开始时间</a:t>
            </a: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</a:schemeClr>
                </a:solidFill>
              </a:rPr>
              <a:t>计划完成时间</a:t>
            </a: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254431" y="1546168"/>
            <a:ext cx="0" cy="3632662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254432" y="5178830"/>
            <a:ext cx="2024149" cy="0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60431" y="1511027"/>
            <a:ext cx="1031" cy="1855627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471907" y="3362499"/>
            <a:ext cx="1796931" cy="0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118967" y="1677220"/>
            <a:ext cx="256309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范围变更</a:t>
            </a: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u="sng" dirty="0" smtClean="0">
                <a:solidFill>
                  <a:srgbClr val="FFFF00"/>
                </a:solidFill>
              </a:rPr>
              <a:t>转</a:t>
            </a:r>
            <a:r>
              <a:rPr lang="zh-CN" altLang="en-US" sz="1400" u="sng" dirty="0">
                <a:solidFill>
                  <a:srgbClr val="FFFF00"/>
                </a:solidFill>
              </a:rPr>
              <a:t>移成本变</a:t>
            </a:r>
            <a:r>
              <a:rPr lang="zh-CN" altLang="en-US" sz="1400" u="sng" dirty="0" smtClean="0">
                <a:solidFill>
                  <a:srgbClr val="FFFF00"/>
                </a:solidFill>
              </a:rPr>
              <a:t>更</a:t>
            </a:r>
            <a:endParaRPr lang="en-US" altLang="zh-CN" sz="1400" u="sng" dirty="0" smtClean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质量目标变革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计</a:t>
            </a:r>
            <a:r>
              <a:rPr lang="zh-CN" altLang="en-US" sz="1400" dirty="0"/>
              <a:t>划进度变更</a:t>
            </a:r>
            <a:endParaRPr lang="en-US" altLang="zh-CN" sz="14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7543779" y="1546168"/>
            <a:ext cx="4160" cy="2765109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543779" y="4311277"/>
            <a:ext cx="1638994" cy="0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173635" y="2712479"/>
            <a:ext cx="22825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u="sng" dirty="0">
                <a:solidFill>
                  <a:srgbClr val="FFFF00"/>
                </a:solidFill>
              </a:rPr>
              <a:t>成本偏差确</a:t>
            </a:r>
            <a:r>
              <a:rPr lang="zh-CN" altLang="en-US" sz="1400" u="sng" dirty="0" smtClean="0">
                <a:solidFill>
                  <a:srgbClr val="FFFF00"/>
                </a:solidFill>
              </a:rPr>
              <a:t>定</a:t>
            </a:r>
            <a:endParaRPr lang="en-US" altLang="zh-CN" sz="1400" u="sng" dirty="0" smtClean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进度偏差确定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范</a:t>
            </a:r>
            <a:r>
              <a:rPr lang="zh-CN" altLang="en-US" sz="1400" dirty="0"/>
              <a:t>围偏差确定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337964" y="2203762"/>
            <a:ext cx="27625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u="sng" dirty="0" smtClean="0">
                <a:solidFill>
                  <a:srgbClr val="FFFF00"/>
                </a:solidFill>
              </a:rPr>
              <a:t>收入确定</a:t>
            </a:r>
            <a:endParaRPr lang="en-US" altLang="zh-CN" sz="1400" u="sng" dirty="0" smtClean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质</a:t>
            </a:r>
            <a:r>
              <a:rPr lang="zh-CN" altLang="en-US" sz="1400" dirty="0"/>
              <a:t>量偏差确定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项</a:t>
            </a:r>
            <a:r>
              <a:rPr lang="zh-CN" altLang="en-US" sz="1400" dirty="0"/>
              <a:t>目最终评价确定</a:t>
            </a:r>
            <a:endParaRPr lang="en-US" altLang="zh-CN" sz="14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9624729" y="1554482"/>
            <a:ext cx="0" cy="1990811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9624108" y="3545293"/>
            <a:ext cx="2055290" cy="0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13264" y="1546168"/>
            <a:ext cx="0" cy="2115591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13264" y="3661759"/>
            <a:ext cx="2024149" cy="0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48516" y="1829090"/>
            <a:ext cx="25630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</a:schemeClr>
                </a:solidFill>
              </a:rPr>
              <a:t>初始化项目信息</a:t>
            </a:r>
            <a:endParaRPr lang="en-US" altLang="zh-CN" sz="14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</a:schemeClr>
                </a:solidFill>
              </a:rPr>
              <a:t>技术</a:t>
            </a:r>
            <a:r>
              <a:rPr lang="en-US" altLang="zh-CN" sz="1400" dirty="0" smtClean="0">
                <a:solidFill>
                  <a:schemeClr val="tx1">
                    <a:lumMod val="95000"/>
                  </a:schemeClr>
                </a:solidFill>
              </a:rPr>
              <a:t>POC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</a:schemeClr>
                </a:solidFill>
              </a:rPr>
              <a:t>可行性分析</a:t>
            </a:r>
            <a:endParaRPr lang="en-US" altLang="zh-CN" sz="14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u="sng" dirty="0" smtClean="0">
                <a:solidFill>
                  <a:srgbClr val="FFFF00"/>
                </a:solidFill>
              </a:rPr>
              <a:t>收入成本预测</a:t>
            </a:r>
            <a:endParaRPr lang="en-US" altLang="zh-CN" sz="1400" u="sng" dirty="0" smtClean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87542" y="5604002"/>
            <a:ext cx="1870487" cy="544765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FUNNEL </a:t>
            </a:r>
            <a:r>
              <a:rPr lang="zh-CN" alt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生成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4266506" y="5604003"/>
            <a:ext cx="2769799" cy="544765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预期收</a:t>
            </a:r>
            <a:r>
              <a:rPr lang="zh-CN" altLang="en-US" dirty="0"/>
              <a:t>入、利</a:t>
            </a:r>
            <a:r>
              <a:rPr lang="zh-CN" altLang="en-US" dirty="0" smtClean="0"/>
              <a:t>润</a:t>
            </a:r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 flipH="1">
            <a:off x="9182773" y="5604002"/>
            <a:ext cx="2524278" cy="544765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确认收</a:t>
            </a:r>
            <a:r>
              <a:rPr lang="zh-CN" altLang="en-US" dirty="0"/>
              <a:t>入、</a:t>
            </a:r>
            <a:r>
              <a:rPr lang="zh-CN" altLang="en-US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</a:t>
            </a:r>
            <a:r>
              <a:rPr lang="zh-CN" altLang="en-US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润</a:t>
            </a:r>
            <a:endParaRPr lang="zh-CN" alt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389896" y="3373313"/>
            <a:ext cx="229702" cy="2138025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646229" y="3100647"/>
            <a:ext cx="208587" cy="2443771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127096" y="2354640"/>
            <a:ext cx="186502" cy="3189778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507621" y="3028954"/>
            <a:ext cx="1154466" cy="2482384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415847" y="2488834"/>
            <a:ext cx="29065" cy="3055584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69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1058336" y="435057"/>
            <a:ext cx="1295400" cy="31326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</a:t>
            </a:r>
            <a:endParaRPr lang="zh-CN" alt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2527303" y="443523"/>
            <a:ext cx="1295400" cy="31326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PM</a:t>
            </a:r>
            <a:endParaRPr lang="zh-CN" alt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004737" y="443523"/>
            <a:ext cx="1295400" cy="31326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PgM</a:t>
            </a:r>
            <a:endParaRPr lang="zh-CN" alt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959604" y="435057"/>
            <a:ext cx="1769531" cy="31326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Employee</a:t>
            </a:r>
            <a:endParaRPr lang="zh-CN" alt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919631" y="443523"/>
            <a:ext cx="1515534" cy="31326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TM</a:t>
            </a:r>
            <a:endParaRPr lang="zh-CN" alt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482171" y="443523"/>
            <a:ext cx="1295400" cy="31326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PMO</a:t>
            </a:r>
            <a:endParaRPr lang="zh-CN" alt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0617199" y="443523"/>
            <a:ext cx="1515534" cy="31326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RM</a:t>
            </a:r>
            <a:endParaRPr lang="zh-CN" alt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Smiley Face 21"/>
          <p:cNvSpPr/>
          <p:nvPr/>
        </p:nvSpPr>
        <p:spPr bwMode="auto">
          <a:xfrm>
            <a:off x="1270005" y="477390"/>
            <a:ext cx="211665" cy="228599"/>
          </a:xfrm>
          <a:prstGeom prst="smileyFac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Smiley Face 22"/>
          <p:cNvSpPr/>
          <p:nvPr/>
        </p:nvSpPr>
        <p:spPr bwMode="auto">
          <a:xfrm>
            <a:off x="2715687" y="477389"/>
            <a:ext cx="211665" cy="228599"/>
          </a:xfrm>
          <a:prstGeom prst="smileyFac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Smiley Face 23"/>
          <p:cNvSpPr/>
          <p:nvPr/>
        </p:nvSpPr>
        <p:spPr bwMode="auto">
          <a:xfrm>
            <a:off x="4127505" y="485856"/>
            <a:ext cx="211665" cy="228599"/>
          </a:xfrm>
          <a:prstGeom prst="smileyFac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Smiley Face 24"/>
          <p:cNvSpPr/>
          <p:nvPr/>
        </p:nvSpPr>
        <p:spPr bwMode="auto">
          <a:xfrm>
            <a:off x="5596472" y="477389"/>
            <a:ext cx="211665" cy="228599"/>
          </a:xfrm>
          <a:prstGeom prst="smileyFac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Smiley Face 25"/>
          <p:cNvSpPr/>
          <p:nvPr/>
        </p:nvSpPr>
        <p:spPr bwMode="auto">
          <a:xfrm>
            <a:off x="7050622" y="477389"/>
            <a:ext cx="211665" cy="228599"/>
          </a:xfrm>
          <a:prstGeom prst="smileyFac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Smiley Face 26"/>
          <p:cNvSpPr/>
          <p:nvPr/>
        </p:nvSpPr>
        <p:spPr bwMode="auto">
          <a:xfrm>
            <a:off x="9057222" y="477389"/>
            <a:ext cx="211665" cy="228599"/>
          </a:xfrm>
          <a:prstGeom prst="smileyFac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Smiley Face 27"/>
          <p:cNvSpPr/>
          <p:nvPr/>
        </p:nvSpPr>
        <p:spPr bwMode="auto">
          <a:xfrm>
            <a:off x="10700806" y="477389"/>
            <a:ext cx="211665" cy="228599"/>
          </a:xfrm>
          <a:prstGeom prst="smileyFac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43934" y="910279"/>
            <a:ext cx="601138" cy="13249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立项</a:t>
            </a: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</a:t>
            </a:r>
            <a:r>
              <a:rPr lang="zh-CN" alt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变更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43934" y="910278"/>
            <a:ext cx="11988799" cy="1324916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616199" y="869191"/>
            <a:ext cx="1121834" cy="544765"/>
            <a:chOff x="2616199" y="1275597"/>
            <a:chExt cx="1121834" cy="544765"/>
          </a:xfrm>
        </p:grpSpPr>
        <p:sp>
          <p:nvSpPr>
            <p:cNvPr id="31" name="Oval 30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51669" y="1275597"/>
              <a:ext cx="986364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填写立项（变更）单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231902" y="1266305"/>
            <a:ext cx="1232596" cy="669414"/>
            <a:chOff x="2616199" y="1213273"/>
            <a:chExt cx="1595964" cy="669414"/>
          </a:xfrm>
        </p:grpSpPr>
        <p:sp>
          <p:nvSpPr>
            <p:cNvPr id="35" name="Oval 34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51668" y="1213273"/>
              <a:ext cx="1460495" cy="6694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审批</a:t>
              </a:r>
              <a: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/>
              </a:r>
              <a:b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（重点：</a:t>
              </a:r>
              <a:r>
                <a:rPr lang="zh-CN" altLang="en-US" sz="900" dirty="0" smtClean="0">
                  <a:solidFill>
                    <a:srgbClr val="FFFF00"/>
                  </a:solidFill>
                </a:rPr>
                <a:t>确认转移成本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）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127505" y="837355"/>
            <a:ext cx="1354666" cy="918713"/>
            <a:chOff x="2616199" y="1088624"/>
            <a:chExt cx="1121834" cy="918713"/>
          </a:xfrm>
        </p:grpSpPr>
        <p:sp>
          <p:nvSpPr>
            <p:cNvPr id="38" name="Oval 37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51669" y="1088624"/>
              <a:ext cx="986364" cy="91871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审批</a:t>
              </a:r>
              <a: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/>
              </a:r>
              <a:b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（重点：</a:t>
              </a:r>
              <a:r>
                <a:rPr lang="zh-CN" altLang="en-US" sz="900" dirty="0" smtClean="0">
                  <a:solidFill>
                    <a:srgbClr val="FFFF00"/>
                  </a:solidFill>
                </a:rPr>
                <a:t>进度、成本、质量要求是否与</a:t>
              </a:r>
              <a:r>
                <a:rPr lang="en-US" altLang="zh-CN" sz="900" dirty="0" smtClean="0">
                  <a:solidFill>
                    <a:srgbClr val="FFFF00"/>
                  </a:solidFill>
                </a:rPr>
                <a:t>program</a:t>
              </a:r>
              <a:r>
                <a:rPr lang="zh-CN" altLang="en-US" sz="900" dirty="0" smtClean="0">
                  <a:solidFill>
                    <a:srgbClr val="FFFF00"/>
                  </a:solidFill>
                </a:rPr>
                <a:t>要求对齐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）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55737" y="1516975"/>
            <a:ext cx="1121834" cy="794064"/>
            <a:chOff x="2616199" y="1150948"/>
            <a:chExt cx="1121834" cy="794064"/>
          </a:xfrm>
        </p:grpSpPr>
        <p:sp>
          <p:nvSpPr>
            <p:cNvPr id="41" name="Oval 40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4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51669" y="1150948"/>
              <a:ext cx="986364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审批</a:t>
              </a:r>
              <a: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/>
              </a:r>
              <a:b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（重点：</a:t>
              </a:r>
              <a:r>
                <a:rPr lang="zh-CN" altLang="en-US" sz="900" dirty="0" smtClean="0">
                  <a:solidFill>
                    <a:srgbClr val="FFFF00"/>
                  </a:solidFill>
                </a:rPr>
                <a:t>质量标准符合度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）</a:t>
              </a:r>
            </a:p>
          </p:txBody>
        </p:sp>
      </p:grpSp>
      <p:cxnSp>
        <p:nvCxnSpPr>
          <p:cNvPr id="44" name="Straight Arrow Connector 43"/>
          <p:cNvCxnSpPr/>
          <p:nvPr/>
        </p:nvCxnSpPr>
        <p:spPr>
          <a:xfrm>
            <a:off x="3613246" y="1072480"/>
            <a:ext cx="411958" cy="13312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6" idx="3"/>
          </p:cNvCxnSpPr>
          <p:nvPr/>
        </p:nvCxnSpPr>
        <p:spPr>
          <a:xfrm flipH="1">
            <a:off x="2464498" y="1421742"/>
            <a:ext cx="1663007" cy="17927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448273" y="1775542"/>
            <a:ext cx="3148199" cy="1356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 bwMode="auto">
          <a:xfrm>
            <a:off x="143934" y="2330514"/>
            <a:ext cx="601138" cy="13249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项目成员</a:t>
            </a: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/>
            </a:r>
            <a:b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Sourcing</a:t>
            </a:r>
            <a:endParaRPr lang="zh-CN" alt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43934" y="2330513"/>
            <a:ext cx="11988799" cy="1324916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9149292" y="2597316"/>
            <a:ext cx="1206504" cy="544765"/>
            <a:chOff x="2616199" y="1275597"/>
            <a:chExt cx="1206504" cy="544765"/>
          </a:xfrm>
        </p:grpSpPr>
        <p:sp>
          <p:nvSpPr>
            <p:cNvPr id="55" name="Oval 54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51669" y="1275597"/>
              <a:ext cx="1071034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接受并履行人力需求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641599" y="2308932"/>
            <a:ext cx="1206504" cy="669414"/>
            <a:chOff x="2616199" y="1213273"/>
            <a:chExt cx="1206504" cy="669414"/>
          </a:xfrm>
        </p:grpSpPr>
        <p:sp>
          <p:nvSpPr>
            <p:cNvPr id="58" name="Oval 57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51669" y="1213273"/>
              <a:ext cx="1071034" cy="6694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项目人力资源计划（重点：人力缺口）</a:t>
              </a:r>
            </a:p>
          </p:txBody>
        </p:sp>
      </p:grpSp>
      <p:cxnSp>
        <p:nvCxnSpPr>
          <p:cNvPr id="60" name="Straight Arrow Connector 59"/>
          <p:cNvCxnSpPr/>
          <p:nvPr/>
        </p:nvCxnSpPr>
        <p:spPr>
          <a:xfrm>
            <a:off x="3758603" y="2622163"/>
            <a:ext cx="5298619" cy="14828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704451" y="2860678"/>
            <a:ext cx="1157004" cy="794064"/>
            <a:chOff x="2616199" y="1150948"/>
            <a:chExt cx="1206504" cy="794064"/>
          </a:xfrm>
        </p:grpSpPr>
        <p:sp>
          <p:nvSpPr>
            <p:cNvPr id="63" name="Oval 62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3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51669" y="1150948"/>
              <a:ext cx="1071034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solidFill>
                    <a:srgbClr val="FFFF00"/>
                  </a:solidFill>
                </a:rPr>
                <a:t>人力</a:t>
              </a:r>
              <a:r>
                <a:rPr lang="en-US" altLang="zh-CN" sz="900" dirty="0" smtClean="0">
                  <a:solidFill>
                    <a:srgbClr val="FFFF00"/>
                  </a:solidFill>
                </a:rPr>
                <a:t/>
              </a:r>
              <a:br>
                <a:rPr lang="en-US" altLang="zh-CN" sz="900" dirty="0" smtClean="0">
                  <a:solidFill>
                    <a:srgbClr val="FFFF00"/>
                  </a:solidFill>
                </a:rPr>
              </a:br>
              <a:r>
                <a:rPr lang="en-US" altLang="zh-CN" sz="900" dirty="0" smtClean="0">
                  <a:solidFill>
                    <a:srgbClr val="FFFF00"/>
                  </a:solidFill>
                </a:rPr>
                <a:t>booking</a:t>
              </a:r>
              <a:br>
                <a:rPr lang="en-US" altLang="zh-CN" sz="900" dirty="0" smtClean="0">
                  <a:solidFill>
                    <a:srgbClr val="FFFF00"/>
                  </a:solidFill>
                </a:rPr>
              </a:br>
              <a:r>
                <a:rPr lang="en-US" altLang="zh-CN" sz="900" dirty="0" smtClean="0">
                  <a:solidFill>
                    <a:srgbClr val="FFFF00"/>
                  </a:solidFill>
                </a:rPr>
                <a:t>Release</a:t>
              </a:r>
              <a:br>
                <a:rPr lang="en-US" altLang="zh-CN" sz="900" dirty="0" smtClean="0">
                  <a:solidFill>
                    <a:srgbClr val="FFFF00"/>
                  </a:solidFill>
                </a:rPr>
              </a:br>
              <a:r>
                <a:rPr lang="zh-CN" altLang="en-US" sz="900" dirty="0" smtClean="0">
                  <a:solidFill>
                    <a:srgbClr val="FFFF00"/>
                  </a:solidFill>
                </a:rPr>
                <a:t>评价</a:t>
              </a:r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 flipH="1">
            <a:off x="3738033" y="2912360"/>
            <a:ext cx="5283204" cy="28565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10985496" y="2640825"/>
            <a:ext cx="1206504" cy="420115"/>
            <a:chOff x="2616199" y="1337922"/>
            <a:chExt cx="1206504" cy="420115"/>
          </a:xfrm>
        </p:grpSpPr>
        <p:sp>
          <p:nvSpPr>
            <p:cNvPr id="70" name="Oval 69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51669" y="1337922"/>
              <a:ext cx="1071034" cy="42011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知会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522631" y="3087100"/>
            <a:ext cx="1206504" cy="420115"/>
            <a:chOff x="2616199" y="1337922"/>
            <a:chExt cx="1206504" cy="420115"/>
          </a:xfrm>
        </p:grpSpPr>
        <p:sp>
          <p:nvSpPr>
            <p:cNvPr id="73" name="Oval 72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3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51669" y="1337922"/>
              <a:ext cx="1071034" cy="42011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知会</a:t>
              </a: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>
            <a:off x="3750737" y="3310540"/>
            <a:ext cx="3710511" cy="1062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0245737" y="2863178"/>
            <a:ext cx="577843" cy="165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 bwMode="auto">
          <a:xfrm>
            <a:off x="143934" y="3770923"/>
            <a:ext cx="601138" cy="13249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结项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143934" y="3770922"/>
            <a:ext cx="11988799" cy="1324916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628301" y="3710931"/>
            <a:ext cx="1121834" cy="794064"/>
            <a:chOff x="2616199" y="1150948"/>
            <a:chExt cx="1121834" cy="794064"/>
          </a:xfrm>
        </p:grpSpPr>
        <p:sp>
          <p:nvSpPr>
            <p:cNvPr id="83" name="Oval 82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751669" y="1150948"/>
              <a:ext cx="986364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填写结项单（前提：人力全部移出）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030142" y="4044002"/>
            <a:ext cx="1354666" cy="544765"/>
            <a:chOff x="2616199" y="1275598"/>
            <a:chExt cx="1121834" cy="544765"/>
          </a:xfrm>
        </p:grpSpPr>
        <p:sp>
          <p:nvSpPr>
            <p:cNvPr id="86" name="Oval 85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751669" y="1275598"/>
              <a:ext cx="986364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审批 （确认交付侧活动完结）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624598" y="4382434"/>
            <a:ext cx="1354666" cy="669414"/>
            <a:chOff x="2616199" y="1213274"/>
            <a:chExt cx="1121834" cy="669414"/>
          </a:xfrm>
        </p:grpSpPr>
        <p:sp>
          <p:nvSpPr>
            <p:cNvPr id="89" name="Oval 88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4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751669" y="1213274"/>
              <a:ext cx="986364" cy="6694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审批（重点：进度和成本偏差符合度）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86933" y="4156375"/>
            <a:ext cx="1354666" cy="669414"/>
            <a:chOff x="2616199" y="1213274"/>
            <a:chExt cx="1121834" cy="669414"/>
          </a:xfrm>
        </p:grpSpPr>
        <p:sp>
          <p:nvSpPr>
            <p:cNvPr id="92" name="Oval 91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3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751669" y="1213274"/>
              <a:ext cx="986364" cy="6694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审批 （</a:t>
              </a:r>
              <a:r>
                <a:rPr lang="zh-CN" altLang="en-US" sz="900" dirty="0" smtClean="0">
                  <a:solidFill>
                    <a:srgbClr val="FFFF00"/>
                  </a:solidFill>
                </a:rPr>
                <a:t>确认不再有费用发生在该项目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）</a:t>
              </a:r>
            </a:p>
          </p:txBody>
        </p:sp>
      </p:grpSp>
      <p:cxnSp>
        <p:nvCxnSpPr>
          <p:cNvPr id="94" name="Straight Arrow Connector 93"/>
          <p:cNvCxnSpPr/>
          <p:nvPr/>
        </p:nvCxnSpPr>
        <p:spPr>
          <a:xfrm flipH="1">
            <a:off x="2516419" y="4419403"/>
            <a:ext cx="1437519" cy="6886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3613246" y="4065395"/>
            <a:ext cx="391491" cy="909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464498" y="4616564"/>
            <a:ext cx="3017673" cy="8012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9114238" y="4120329"/>
            <a:ext cx="1354666" cy="669414"/>
            <a:chOff x="2616199" y="1213274"/>
            <a:chExt cx="1121834" cy="669414"/>
          </a:xfrm>
        </p:grpSpPr>
        <p:sp>
          <p:nvSpPr>
            <p:cNvPr id="103" name="Oval 102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4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51669" y="1213274"/>
              <a:ext cx="986364" cy="6694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知会：</a:t>
              </a:r>
              <a: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BSM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状态变更（分配未确认</a:t>
              </a:r>
              <a: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-&gt;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已确认）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7459157" y="4143965"/>
            <a:ext cx="1354666" cy="669414"/>
            <a:chOff x="2616199" y="1213274"/>
            <a:chExt cx="1121834" cy="669414"/>
          </a:xfrm>
        </p:grpSpPr>
        <p:sp>
          <p:nvSpPr>
            <p:cNvPr id="107" name="Oval 106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4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751669" y="1213274"/>
              <a:ext cx="986364" cy="6694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知会：</a:t>
              </a:r>
              <a: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BSM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状态变更（分配未确认</a:t>
              </a:r>
              <a: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-&gt;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已确认）</a:t>
              </a:r>
            </a:p>
          </p:txBody>
        </p:sp>
      </p:grpSp>
      <p:cxnSp>
        <p:nvCxnSpPr>
          <p:cNvPr id="109" name="Straight Arrow Connector 108"/>
          <p:cNvCxnSpPr/>
          <p:nvPr/>
        </p:nvCxnSpPr>
        <p:spPr>
          <a:xfrm flipH="1">
            <a:off x="6854705" y="4703096"/>
            <a:ext cx="5167671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10676458" y="4120329"/>
            <a:ext cx="1354666" cy="669414"/>
            <a:chOff x="2616199" y="1213274"/>
            <a:chExt cx="1121834" cy="669414"/>
          </a:xfrm>
        </p:grpSpPr>
        <p:sp>
          <p:nvSpPr>
            <p:cNvPr id="112" name="Oval 111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4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51669" y="1213274"/>
              <a:ext cx="986364" cy="6694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知会：</a:t>
              </a:r>
              <a: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BSM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状态变更（分配未确认</a:t>
              </a:r>
              <a:r>
                <a:rPr lang="en-US" altLang="zh-CN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-&gt;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已确认）</a:t>
              </a:r>
            </a:p>
          </p:txBody>
        </p:sp>
      </p:grpSp>
      <p:sp>
        <p:nvSpPr>
          <p:cNvPr id="115" name="Rectangle 114"/>
          <p:cNvSpPr/>
          <p:nvPr/>
        </p:nvSpPr>
        <p:spPr bwMode="auto">
          <a:xfrm>
            <a:off x="143934" y="5186423"/>
            <a:ext cx="601138" cy="13249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评价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143934" y="5186422"/>
            <a:ext cx="11988799" cy="1324916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Left Brace 116"/>
          <p:cNvSpPr/>
          <p:nvPr/>
        </p:nvSpPr>
        <p:spPr>
          <a:xfrm rot="5400000">
            <a:off x="1667396" y="-314027"/>
            <a:ext cx="88348" cy="1284332"/>
          </a:xfrm>
          <a:prstGeom prst="leftBrace">
            <a:avLst/>
          </a:prstGeom>
          <a:ln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1456273" y="-79673"/>
            <a:ext cx="539250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200" dirty="0" smtClean="0">
                <a:solidFill>
                  <a:srgbClr val="FFFF00"/>
                </a:solidFill>
              </a:rPr>
              <a:t>BU</a:t>
            </a:r>
            <a:endParaRPr lang="zh-CN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119" name="Left Brace 118"/>
          <p:cNvSpPr/>
          <p:nvPr/>
        </p:nvSpPr>
        <p:spPr>
          <a:xfrm rot="5400000">
            <a:off x="3865704" y="-1054273"/>
            <a:ext cx="132341" cy="2736527"/>
          </a:xfrm>
          <a:prstGeom prst="leftBrace">
            <a:avLst/>
          </a:prstGeom>
          <a:ln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3474029" y="-90071"/>
            <a:ext cx="869469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200" dirty="0" smtClean="0">
                <a:solidFill>
                  <a:srgbClr val="FFFF00"/>
                </a:solidFill>
              </a:rPr>
              <a:t>PPC - PD</a:t>
            </a:r>
            <a:endParaRPr lang="zh-CN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121" name="Left Brace 120"/>
          <p:cNvSpPr/>
          <p:nvPr/>
        </p:nvSpPr>
        <p:spPr>
          <a:xfrm rot="5400000">
            <a:off x="6091231" y="-338344"/>
            <a:ext cx="88348" cy="1284332"/>
          </a:xfrm>
          <a:prstGeom prst="leftBrace">
            <a:avLst/>
          </a:prstGeom>
          <a:ln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5672767" y="-93165"/>
            <a:ext cx="978473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200" dirty="0" smtClean="0">
                <a:solidFill>
                  <a:srgbClr val="FFFF00"/>
                </a:solidFill>
              </a:rPr>
              <a:t>PPC - PMO</a:t>
            </a:r>
            <a:endParaRPr lang="zh-CN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123" name="Left Brace 122"/>
          <p:cNvSpPr/>
          <p:nvPr/>
        </p:nvSpPr>
        <p:spPr>
          <a:xfrm rot="5400000">
            <a:off x="9492901" y="-2283159"/>
            <a:ext cx="117601" cy="5162061"/>
          </a:xfrm>
          <a:prstGeom prst="leftBrace">
            <a:avLst/>
          </a:prstGeom>
          <a:ln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9114238" y="-50555"/>
            <a:ext cx="875881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200" dirty="0" smtClean="0">
                <a:solidFill>
                  <a:srgbClr val="FFFF00"/>
                </a:solidFill>
              </a:rPr>
              <a:t>PPC - RC</a:t>
            </a:r>
            <a:endParaRPr lang="zh-CN" altLang="en-US" sz="1200" dirty="0" err="1" smtClean="0">
              <a:solidFill>
                <a:srgbClr val="FFFF00"/>
              </a:solidFill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2611317" y="5330949"/>
            <a:ext cx="1121834" cy="420115"/>
            <a:chOff x="2616199" y="1337922"/>
            <a:chExt cx="1121834" cy="420115"/>
          </a:xfrm>
        </p:grpSpPr>
        <p:sp>
          <p:nvSpPr>
            <p:cNvPr id="126" name="Oval 125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751669" y="1337922"/>
              <a:ext cx="986364" cy="42011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填写评价单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4030142" y="5353300"/>
            <a:ext cx="1121834" cy="669414"/>
            <a:chOff x="2616199" y="1213273"/>
            <a:chExt cx="1121834" cy="669414"/>
          </a:xfrm>
        </p:grpSpPr>
        <p:sp>
          <p:nvSpPr>
            <p:cNvPr id="129" name="Oval 128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751669" y="1213273"/>
              <a:ext cx="986364" cy="6694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审批（</a:t>
              </a:r>
              <a:r>
                <a:rPr lang="zh-CN" altLang="en-US" sz="900" dirty="0" smtClean="0">
                  <a:solidFill>
                    <a:srgbClr val="FFFF00"/>
                  </a:solidFill>
                </a:rPr>
                <a:t>确认评价并打分</a:t>
              </a: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）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636788" y="5544448"/>
            <a:ext cx="1121834" cy="794064"/>
            <a:chOff x="2616199" y="1150948"/>
            <a:chExt cx="1121834" cy="794064"/>
          </a:xfrm>
        </p:grpSpPr>
        <p:sp>
          <p:nvSpPr>
            <p:cNvPr id="132" name="Oval 131"/>
            <p:cNvSpPr/>
            <p:nvPr/>
          </p:nvSpPr>
          <p:spPr bwMode="auto">
            <a:xfrm>
              <a:off x="2616199" y="1439333"/>
              <a:ext cx="211667" cy="21166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3</a:t>
              </a:r>
              <a:endParaRPr lang="zh-CN" altLang="en-US" sz="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51669" y="1150948"/>
              <a:ext cx="986364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审批（重点：项目评价结果与规则符合度）</a:t>
              </a:r>
            </a:p>
          </p:txBody>
        </p:sp>
      </p:grpSp>
      <p:cxnSp>
        <p:nvCxnSpPr>
          <p:cNvPr id="134" name="Straight Arrow Connector 133"/>
          <p:cNvCxnSpPr/>
          <p:nvPr/>
        </p:nvCxnSpPr>
        <p:spPr>
          <a:xfrm>
            <a:off x="3107571" y="5683481"/>
            <a:ext cx="824303" cy="3083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4726621" y="5848880"/>
            <a:ext cx="804656" cy="16356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70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470179" y="2425869"/>
            <a:ext cx="3509230" cy="2456606"/>
            <a:chOff x="3034146" y="3684796"/>
            <a:chExt cx="3458095" cy="1942404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5000">
                <a:schemeClr val="accent1">
                  <a:shade val="67500"/>
                  <a:satMod val="115000"/>
                </a:schemeClr>
              </a:gs>
              <a:gs pos="100000">
                <a:srgbClr val="C00000"/>
              </a:gs>
            </a:gsLst>
            <a:lin ang="2700000" scaled="1"/>
            <a:tileRect/>
          </a:gradFill>
        </p:grpSpPr>
        <p:sp>
          <p:nvSpPr>
            <p:cNvPr id="14" name="Parallelogram 13"/>
            <p:cNvSpPr/>
            <p:nvPr/>
          </p:nvSpPr>
          <p:spPr bwMode="auto">
            <a:xfrm>
              <a:off x="3358342" y="3705692"/>
              <a:ext cx="1088967" cy="581891"/>
            </a:xfrm>
            <a:prstGeom prst="parallelogram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Parallelogram 14"/>
            <p:cNvSpPr/>
            <p:nvPr/>
          </p:nvSpPr>
          <p:spPr bwMode="auto">
            <a:xfrm>
              <a:off x="4380808" y="3695244"/>
              <a:ext cx="1088967" cy="581891"/>
            </a:xfrm>
            <a:prstGeom prst="parallelogram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Parallelogram 15"/>
            <p:cNvSpPr/>
            <p:nvPr/>
          </p:nvSpPr>
          <p:spPr bwMode="auto">
            <a:xfrm>
              <a:off x="5403274" y="3684796"/>
              <a:ext cx="1088967" cy="581891"/>
            </a:xfrm>
            <a:prstGeom prst="parallelogram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Parallelogram 16"/>
            <p:cNvSpPr/>
            <p:nvPr/>
          </p:nvSpPr>
          <p:spPr bwMode="auto">
            <a:xfrm>
              <a:off x="3187930" y="4371344"/>
              <a:ext cx="1088967" cy="581891"/>
            </a:xfrm>
            <a:prstGeom prst="parallelogram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Parallelogram 17"/>
            <p:cNvSpPr/>
            <p:nvPr/>
          </p:nvSpPr>
          <p:spPr bwMode="auto">
            <a:xfrm>
              <a:off x="4213168" y="4360896"/>
              <a:ext cx="1088967" cy="581891"/>
            </a:xfrm>
            <a:prstGeom prst="parallelogram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Parallelogram 18"/>
            <p:cNvSpPr/>
            <p:nvPr/>
          </p:nvSpPr>
          <p:spPr bwMode="auto">
            <a:xfrm>
              <a:off x="5238403" y="4358761"/>
              <a:ext cx="1088967" cy="581891"/>
            </a:xfrm>
            <a:prstGeom prst="parallelogram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Parallelogram 20"/>
            <p:cNvSpPr/>
            <p:nvPr/>
          </p:nvSpPr>
          <p:spPr bwMode="auto">
            <a:xfrm>
              <a:off x="3034146" y="5045309"/>
              <a:ext cx="1088967" cy="581891"/>
            </a:xfrm>
            <a:prstGeom prst="parallelogram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Parallelogram 21"/>
            <p:cNvSpPr/>
            <p:nvPr/>
          </p:nvSpPr>
          <p:spPr bwMode="auto">
            <a:xfrm>
              <a:off x="4059384" y="5034861"/>
              <a:ext cx="1088967" cy="581891"/>
            </a:xfrm>
            <a:prstGeom prst="parallelogram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Parallelogram 22"/>
            <p:cNvSpPr/>
            <p:nvPr/>
          </p:nvSpPr>
          <p:spPr bwMode="auto">
            <a:xfrm>
              <a:off x="5084619" y="5032726"/>
              <a:ext cx="1088967" cy="581891"/>
            </a:xfrm>
            <a:prstGeom prst="parallelogram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6" name="Oval 75"/>
          <p:cNvSpPr/>
          <p:nvPr/>
        </p:nvSpPr>
        <p:spPr bwMode="auto">
          <a:xfrm>
            <a:off x="6270408" y="1041337"/>
            <a:ext cx="5387867" cy="5387867"/>
          </a:xfrm>
          <a:prstGeom prst="ellipse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C0000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636551" y="1024442"/>
            <a:ext cx="5387867" cy="5387867"/>
          </a:xfrm>
          <a:prstGeom prst="ellipse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 w="28575">
            <a:solidFill>
              <a:schemeClr val="accent1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项目人力管理</a:t>
            </a:r>
            <a:endParaRPr lang="zh-CN" altLang="en-US" dirty="0"/>
          </a:p>
        </p:txBody>
      </p:sp>
      <p:sp>
        <p:nvSpPr>
          <p:cNvPr id="4" name="Can 3"/>
          <p:cNvSpPr/>
          <p:nvPr/>
        </p:nvSpPr>
        <p:spPr bwMode="auto">
          <a:xfrm>
            <a:off x="2158343" y="1414441"/>
            <a:ext cx="2261062" cy="739833"/>
          </a:xfrm>
          <a:prstGeom prst="can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人力资源池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260064" y="2154274"/>
            <a:ext cx="604861" cy="48894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60064" y="2236330"/>
            <a:ext cx="8312" cy="15962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258147" y="2202407"/>
            <a:ext cx="257140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标准工作量设定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人员级</a:t>
            </a:r>
            <a:r>
              <a:rPr lang="zh-CN" altLang="en-US" sz="1400" dirty="0" smtClean="0"/>
              <a:t>别与薪资设</a:t>
            </a:r>
            <a:r>
              <a:rPr lang="zh-CN" altLang="en-US" sz="1400" dirty="0"/>
              <a:t>定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技术标签管理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领域标签管理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人力状态管理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人力档案管理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资源分层级管理</a:t>
            </a:r>
            <a:endParaRPr lang="en-US" altLang="zh-CN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782296" y="2857347"/>
            <a:ext cx="2864105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项目人力地图</a:t>
            </a:r>
          </a:p>
        </p:txBody>
      </p:sp>
      <p:sp>
        <p:nvSpPr>
          <p:cNvPr id="26" name="Can 25"/>
          <p:cNvSpPr/>
          <p:nvPr/>
        </p:nvSpPr>
        <p:spPr bwMode="auto">
          <a:xfrm>
            <a:off x="8403126" y="5689371"/>
            <a:ext cx="2261062" cy="739833"/>
          </a:xfrm>
          <a:prstGeom prst="can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项目及任务</a:t>
            </a:r>
          </a:p>
        </p:txBody>
      </p:sp>
      <p:cxnSp>
        <p:nvCxnSpPr>
          <p:cNvPr id="27" name="Straight Connector 26"/>
          <p:cNvCxnSpPr>
            <a:stCxn id="22" idx="3"/>
          </p:cNvCxnSpPr>
          <p:nvPr/>
        </p:nvCxnSpPr>
        <p:spPr>
          <a:xfrm flipH="1">
            <a:off x="4673128" y="4869261"/>
            <a:ext cx="1297993" cy="7789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79226" y="5326176"/>
            <a:ext cx="0" cy="145700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589090" y="5703411"/>
            <a:ext cx="25714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人员在项管理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人员利用管理</a:t>
            </a: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人员空置管理</a:t>
            </a:r>
            <a:endParaRPr lang="en-US" altLang="zh-CN" sz="1400" dirty="0" smtClean="0"/>
          </a:p>
        </p:txBody>
      </p:sp>
      <p:cxnSp>
        <p:nvCxnSpPr>
          <p:cNvPr id="35" name="Straight Connector 34"/>
          <p:cNvCxnSpPr>
            <a:stCxn id="4" idx="3"/>
            <a:endCxn id="17" idx="5"/>
          </p:cNvCxnSpPr>
          <p:nvPr/>
        </p:nvCxnSpPr>
        <p:spPr>
          <a:xfrm>
            <a:off x="3288874" y="2154274"/>
            <a:ext cx="1429355" cy="1507855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2"/>
            <a:endCxn id="26" idx="1"/>
          </p:cNvCxnSpPr>
          <p:nvPr/>
        </p:nvCxnSpPr>
        <p:spPr>
          <a:xfrm>
            <a:off x="7720109" y="3646215"/>
            <a:ext cx="1813548" cy="2043156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9872499" y="4961866"/>
            <a:ext cx="216334" cy="72750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088833" y="4191452"/>
            <a:ext cx="0" cy="112800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726794" y="4247145"/>
            <a:ext cx="2372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项目任务分解</a:t>
            </a: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人力任务匹配</a:t>
            </a: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项目绩效评定</a:t>
            </a: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个人在项绩效评定</a:t>
            </a:r>
            <a:endParaRPr lang="en-US" altLang="zh-CN" sz="1400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1150523" y="3832611"/>
            <a:ext cx="327061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Resource Manager</a:t>
            </a:r>
            <a:endParaRPr lang="zh-CN" altLang="en-US" sz="2400" dirty="0" err="1" smtClean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60349" y="1743079"/>
            <a:ext cx="3270619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Project/Program Manager</a:t>
            </a:r>
            <a:endParaRPr lang="zh-CN" altLang="en-US" sz="2400" dirty="0" err="1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46" y="2247607"/>
            <a:ext cx="1625600" cy="16256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3" y="4423685"/>
            <a:ext cx="1143000" cy="866775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279382" y="2643215"/>
            <a:ext cx="359159" cy="13018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选</a:t>
            </a:r>
            <a:endParaRPr lang="en-US" altLang="zh-CN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用</a:t>
            </a:r>
            <a:endParaRPr lang="en-US" altLang="zh-CN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育</a:t>
            </a:r>
            <a:endParaRPr lang="en-US" altLang="zh-CN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留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01865" y="5590032"/>
            <a:ext cx="359159" cy="13018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选</a:t>
            </a:r>
            <a:endParaRPr lang="en-US" altLang="zh-CN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用</a:t>
            </a:r>
            <a:endParaRPr lang="en-US" altLang="zh-CN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育</a:t>
            </a:r>
            <a:endParaRPr lang="en-US" altLang="zh-CN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留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06514" y="4073250"/>
            <a:ext cx="359159" cy="13018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选</a:t>
            </a:r>
            <a:endParaRPr lang="en-US" altLang="zh-CN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用</a:t>
            </a:r>
            <a:endParaRPr lang="en-US" altLang="zh-CN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育</a:t>
            </a:r>
            <a:endParaRPr lang="en-US" altLang="zh-CN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</a:schemeClr>
                </a:solidFill>
              </a:rPr>
              <a:t>留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111499" y="3529510"/>
            <a:ext cx="2571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人</a:t>
            </a: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时间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项</a:t>
            </a:r>
            <a:r>
              <a:rPr lang="zh-CN" altLang="en-US" sz="1400" dirty="0" smtClean="0"/>
              <a:t>目</a:t>
            </a:r>
            <a:endParaRPr lang="en-US" altLang="zh-CN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评价</a:t>
            </a:r>
            <a:endParaRPr lang="en-US" altLang="zh-CN" sz="1400" dirty="0" smtClean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6558950" y="3487945"/>
            <a:ext cx="0" cy="95410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60494" y="3487945"/>
            <a:ext cx="2142655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266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373298" y="1289680"/>
            <a:ext cx="3291840" cy="5341463"/>
            <a:chOff x="4250575" y="1088907"/>
            <a:chExt cx="3291840" cy="5341463"/>
          </a:xfrm>
        </p:grpSpPr>
        <p:sp>
          <p:nvSpPr>
            <p:cNvPr id="21" name="Folded Corner 20"/>
            <p:cNvSpPr/>
            <p:nvPr/>
          </p:nvSpPr>
          <p:spPr bwMode="auto">
            <a:xfrm>
              <a:off x="4250575" y="1550573"/>
              <a:ext cx="3291840" cy="4879797"/>
            </a:xfrm>
            <a:prstGeom prst="foldedCorner">
              <a:avLst/>
            </a:prstGeom>
            <a:solidFill>
              <a:srgbClr val="FFFFCC">
                <a:alpha val="7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75" y="1088907"/>
              <a:ext cx="1695796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73479" y="1171540"/>
            <a:ext cx="3291840" cy="5341463"/>
            <a:chOff x="4250575" y="1088907"/>
            <a:chExt cx="3291840" cy="5341463"/>
          </a:xfrm>
        </p:grpSpPr>
        <p:sp>
          <p:nvSpPr>
            <p:cNvPr id="18" name="Folded Corner 17"/>
            <p:cNvSpPr/>
            <p:nvPr/>
          </p:nvSpPr>
          <p:spPr bwMode="auto">
            <a:xfrm>
              <a:off x="4250575" y="1550573"/>
              <a:ext cx="3291840" cy="4879797"/>
            </a:xfrm>
            <a:prstGeom prst="foldedCorner">
              <a:avLst/>
            </a:prstGeom>
            <a:solidFill>
              <a:srgbClr val="FFFFCC">
                <a:alpha val="7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50575" y="1088907"/>
              <a:ext cx="1695796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35851" y="1093108"/>
            <a:ext cx="3291840" cy="5341463"/>
            <a:chOff x="4250575" y="1088907"/>
            <a:chExt cx="3291840" cy="5341463"/>
          </a:xfrm>
        </p:grpSpPr>
        <p:sp>
          <p:nvSpPr>
            <p:cNvPr id="15" name="Folded Corner 14"/>
            <p:cNvSpPr/>
            <p:nvPr/>
          </p:nvSpPr>
          <p:spPr bwMode="auto">
            <a:xfrm>
              <a:off x="4250575" y="1550573"/>
              <a:ext cx="3291840" cy="4879797"/>
            </a:xfrm>
            <a:prstGeom prst="foldedCorner">
              <a:avLst/>
            </a:prstGeom>
            <a:solidFill>
              <a:srgbClr val="FFFFCC">
                <a:alpha val="7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50575" y="1088907"/>
              <a:ext cx="1695796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83451" y="940708"/>
            <a:ext cx="3291840" cy="5341463"/>
            <a:chOff x="4250575" y="1088907"/>
            <a:chExt cx="3291840" cy="5341463"/>
          </a:xfrm>
        </p:grpSpPr>
        <p:sp>
          <p:nvSpPr>
            <p:cNvPr id="9" name="Folded Corner 8"/>
            <p:cNvSpPr/>
            <p:nvPr/>
          </p:nvSpPr>
          <p:spPr bwMode="auto">
            <a:xfrm>
              <a:off x="4250575" y="1550573"/>
              <a:ext cx="3291840" cy="4879797"/>
            </a:xfrm>
            <a:prstGeom prst="foldedCorner">
              <a:avLst/>
            </a:prstGeom>
            <a:solidFill>
              <a:srgbClr val="FFFFCC">
                <a:alpha val="7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50575" y="1088907"/>
              <a:ext cx="1695796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供需对接管理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人力看板</a:t>
            </a:r>
            <a:endParaRPr lang="zh-CN" altLang="en-US" dirty="0"/>
          </a:p>
        </p:txBody>
      </p:sp>
      <p:sp>
        <p:nvSpPr>
          <p:cNvPr id="4" name="Folded Corner 3"/>
          <p:cNvSpPr/>
          <p:nvPr/>
        </p:nvSpPr>
        <p:spPr bwMode="auto">
          <a:xfrm>
            <a:off x="2491790" y="1323716"/>
            <a:ext cx="3291840" cy="4879797"/>
          </a:xfrm>
          <a:prstGeom prst="foldedCorner">
            <a:avLst/>
          </a:prstGeom>
          <a:solidFill>
            <a:srgbClr val="FFFFC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5699" y="1323717"/>
            <a:ext cx="3084022" cy="48797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accent2"/>
                </a:solidFill>
              </a:rPr>
              <a:t>【</a:t>
            </a:r>
            <a:r>
              <a:rPr lang="zh-CN" altLang="en-US" sz="1100" b="1" dirty="0" smtClean="0">
                <a:solidFill>
                  <a:schemeClr val="accent2"/>
                </a:solidFill>
              </a:rPr>
              <a:t>基本信息</a:t>
            </a:r>
            <a:r>
              <a:rPr lang="en-US" altLang="zh-CN" sz="1100" b="1" dirty="0" smtClean="0">
                <a:solidFill>
                  <a:schemeClr val="accent2"/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accent2"/>
                </a:solidFill>
              </a:rPr>
              <a:t>工号、姓名、工作年限、入职时间、学历、专业、毕业院校、毕业时间、主要工作地、可选择工作地</a:t>
            </a:r>
            <a:endParaRPr lang="en-US" altLang="zh-CN" sz="1100" i="1" dirty="0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zh-CN" sz="11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accent2"/>
                </a:solidFill>
              </a:rPr>
              <a:t>【</a:t>
            </a:r>
            <a:r>
              <a:rPr lang="zh-CN" altLang="en-US" sz="1100" b="1" dirty="0" smtClean="0">
                <a:solidFill>
                  <a:schemeClr val="accent2"/>
                </a:solidFill>
              </a:rPr>
              <a:t>管理层级</a:t>
            </a:r>
            <a:r>
              <a:rPr lang="en-US" altLang="zh-CN" sz="1100" b="1" dirty="0" smtClean="0">
                <a:solidFill>
                  <a:schemeClr val="accent2"/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i="1" dirty="0" smtClean="0">
                <a:solidFill>
                  <a:schemeClr val="accent2"/>
                </a:solidFill>
              </a:rPr>
              <a:t>TM</a:t>
            </a:r>
            <a:r>
              <a:rPr lang="zh-CN" altLang="en-US" sz="1100" i="1" dirty="0" smtClean="0">
                <a:solidFill>
                  <a:schemeClr val="accent2"/>
                </a:solidFill>
              </a:rPr>
              <a:t>（联系方式）、</a:t>
            </a:r>
            <a:r>
              <a:rPr lang="en-US" altLang="zh-CN" sz="1100" i="1" dirty="0" smtClean="0">
                <a:solidFill>
                  <a:schemeClr val="accent2"/>
                </a:solidFill>
              </a:rPr>
              <a:t>RM</a:t>
            </a:r>
            <a:r>
              <a:rPr lang="zh-CN" altLang="en-US" sz="1100" i="1" dirty="0" smtClean="0">
                <a:solidFill>
                  <a:schemeClr val="accent2"/>
                </a:solidFill>
              </a:rPr>
              <a:t>（联系方式）</a:t>
            </a:r>
            <a:endParaRPr lang="en-US" altLang="zh-CN" sz="1100" i="1" dirty="0" smtClean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1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accent2"/>
                </a:solidFill>
              </a:rPr>
              <a:t>【</a:t>
            </a:r>
            <a:r>
              <a:rPr lang="zh-CN" altLang="en-US" sz="1100" b="1" dirty="0" smtClean="0">
                <a:solidFill>
                  <a:schemeClr val="accent2"/>
                </a:solidFill>
              </a:rPr>
              <a:t>自我评语</a:t>
            </a:r>
            <a:r>
              <a:rPr lang="en-US" altLang="zh-CN" sz="1100" b="1" dirty="0" smtClean="0">
                <a:solidFill>
                  <a:schemeClr val="accent2"/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1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accent2"/>
                </a:solidFill>
              </a:rPr>
              <a:t>【</a:t>
            </a:r>
            <a:r>
              <a:rPr lang="zh-CN" altLang="en-US" sz="1100" b="1" dirty="0" smtClean="0">
                <a:solidFill>
                  <a:schemeClr val="accent2"/>
                </a:solidFill>
              </a:rPr>
              <a:t>当前状态</a:t>
            </a:r>
            <a:r>
              <a:rPr lang="en-US" altLang="zh-CN" sz="1100" b="1" dirty="0" smtClean="0">
                <a:solidFill>
                  <a:schemeClr val="accent2"/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accent2"/>
                </a:solidFill>
              </a:rPr>
              <a:t>在项 </a:t>
            </a:r>
            <a:r>
              <a:rPr lang="en-US" altLang="zh-CN" sz="1100" i="1" dirty="0" smtClean="0">
                <a:solidFill>
                  <a:schemeClr val="accent2"/>
                </a:solidFill>
              </a:rPr>
              <a:t>| </a:t>
            </a:r>
            <a:r>
              <a:rPr lang="zh-CN" altLang="en-US" sz="1100" i="1" dirty="0" smtClean="0">
                <a:solidFill>
                  <a:schemeClr val="accent2"/>
                </a:solidFill>
              </a:rPr>
              <a:t>空闲 </a:t>
            </a:r>
            <a:r>
              <a:rPr lang="en-US" altLang="zh-CN" sz="1100" i="1" dirty="0" smtClean="0">
                <a:solidFill>
                  <a:schemeClr val="accent2"/>
                </a:solidFill>
              </a:rPr>
              <a:t>| </a:t>
            </a:r>
            <a:r>
              <a:rPr lang="zh-CN" altLang="en-US" sz="1100" i="1" dirty="0" smtClean="0">
                <a:solidFill>
                  <a:schemeClr val="accent2"/>
                </a:solidFill>
              </a:rPr>
              <a:t>离职</a:t>
            </a:r>
            <a:endParaRPr lang="en-US" altLang="zh-CN" sz="1100" i="1" dirty="0" smtClean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1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accent2"/>
                </a:solidFill>
              </a:rPr>
              <a:t>【</a:t>
            </a:r>
            <a:r>
              <a:rPr lang="zh-CN" altLang="en-US" sz="1100" b="1" dirty="0" smtClean="0">
                <a:solidFill>
                  <a:schemeClr val="accent2"/>
                </a:solidFill>
              </a:rPr>
              <a:t>技术专长列表</a:t>
            </a:r>
            <a:r>
              <a:rPr lang="en-US" altLang="zh-CN" sz="1100" b="1" dirty="0" smtClean="0">
                <a:solidFill>
                  <a:schemeClr val="accent2"/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accent2"/>
                </a:solidFill>
              </a:rPr>
              <a:t>【</a:t>
            </a:r>
            <a:r>
              <a:rPr lang="zh-CN" altLang="en-US" sz="1100" b="1" dirty="0" smtClean="0">
                <a:solidFill>
                  <a:schemeClr val="accent2"/>
                </a:solidFill>
              </a:rPr>
              <a:t>领域专长列表</a:t>
            </a:r>
            <a:r>
              <a:rPr lang="en-US" altLang="zh-CN" sz="1100" b="1" dirty="0" smtClean="0">
                <a:solidFill>
                  <a:schemeClr val="accent2"/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1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accent2"/>
                </a:solidFill>
              </a:rPr>
              <a:t>【TM</a:t>
            </a:r>
            <a:r>
              <a:rPr lang="zh-CN" altLang="en-US" sz="1100" b="1" dirty="0" smtClean="0">
                <a:solidFill>
                  <a:schemeClr val="accent2"/>
                </a:solidFill>
              </a:rPr>
              <a:t>评语</a:t>
            </a:r>
            <a:r>
              <a:rPr lang="en-US" altLang="zh-CN" sz="1100" b="1" dirty="0" smtClean="0">
                <a:solidFill>
                  <a:schemeClr val="accent2"/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1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accent2"/>
                </a:solidFill>
              </a:rPr>
              <a:t>【</a:t>
            </a:r>
            <a:r>
              <a:rPr lang="zh-CN" altLang="en-US" sz="1100" b="1" dirty="0" smtClean="0">
                <a:solidFill>
                  <a:schemeClr val="accent2"/>
                </a:solidFill>
              </a:rPr>
              <a:t>项目经理评语列表</a:t>
            </a:r>
            <a:r>
              <a:rPr lang="en-US" altLang="zh-CN" sz="1100" b="1" dirty="0" smtClean="0">
                <a:solidFill>
                  <a:schemeClr val="accent2"/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1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accent2"/>
                </a:solidFill>
              </a:rPr>
              <a:t>【</a:t>
            </a:r>
            <a:r>
              <a:rPr lang="zh-CN" altLang="en-US" sz="1100" b="1" dirty="0" smtClean="0">
                <a:solidFill>
                  <a:schemeClr val="accent2"/>
                </a:solidFill>
              </a:rPr>
              <a:t>内部考试成绩记录</a:t>
            </a:r>
            <a:r>
              <a:rPr lang="en-US" altLang="zh-CN" sz="1100" b="1" dirty="0" smtClean="0">
                <a:solidFill>
                  <a:schemeClr val="accent2"/>
                </a:solidFill>
              </a:rPr>
              <a:t>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91790" y="862050"/>
            <a:ext cx="169579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人力档案</a:t>
            </a:r>
          </a:p>
        </p:txBody>
      </p:sp>
      <p:sp>
        <p:nvSpPr>
          <p:cNvPr id="23" name="Right Brace 22"/>
          <p:cNvSpPr/>
          <p:nvPr/>
        </p:nvSpPr>
        <p:spPr>
          <a:xfrm>
            <a:off x="6899503" y="940708"/>
            <a:ext cx="245806" cy="5572295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221643" y="2951084"/>
            <a:ext cx="602361" cy="1625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182880" tIns="146304" rIns="182880" bIns="146304" rtlCol="0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sz="2400" dirty="0"/>
              <a:t>人力看板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8103328" y="2281267"/>
            <a:ext cx="0" cy="374609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866997" y="4117553"/>
            <a:ext cx="23633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824004" y="2330736"/>
            <a:ext cx="430250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作为员工个体，能够更新及查看自己的基本信息、技能列表、项目经验等。</a:t>
            </a: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作为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TM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，能够更新及查看员工个体信息，除上述外，可编辑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TM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推荐评语。</a:t>
            </a: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作为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PD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任一成员，能够查看任何员工个体信息，除上述外，还可查看员工个体在历史项目中挣到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BSM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情况及当时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PM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的简短评语</a:t>
            </a:r>
            <a:r>
              <a:rPr lang="zh-CN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12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作为该员工已完结项目的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PM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，可对该员工提交一次性评价， “五颗星”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一句话评语。</a:t>
            </a: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作为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RM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，导入员工后，员工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Profile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自动生成，待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TM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或员工编辑完善。</a:t>
            </a: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作为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Admin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，能够查看并导出不同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Team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的平均更新频率数据</a:t>
            </a:r>
            <a:r>
              <a:rPr lang="zh-CN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Can 31"/>
          <p:cNvSpPr/>
          <p:nvPr/>
        </p:nvSpPr>
        <p:spPr bwMode="auto">
          <a:xfrm>
            <a:off x="267219" y="2540752"/>
            <a:ext cx="1532760" cy="21310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人力资源池</a:t>
            </a:r>
          </a:p>
        </p:txBody>
      </p:sp>
      <p:sp>
        <p:nvSpPr>
          <p:cNvPr id="38" name="Right Brace 37"/>
          <p:cNvSpPr/>
          <p:nvPr/>
        </p:nvSpPr>
        <p:spPr>
          <a:xfrm>
            <a:off x="1967983" y="2372604"/>
            <a:ext cx="317791" cy="2467296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65091" y="248056"/>
            <a:ext cx="3652018" cy="1473076"/>
            <a:chOff x="7504465" y="1410307"/>
            <a:chExt cx="2678465" cy="1806763"/>
          </a:xfrm>
        </p:grpSpPr>
        <p:sp>
          <p:nvSpPr>
            <p:cNvPr id="27" name="TextBox 26"/>
            <p:cNvSpPr txBox="1"/>
            <p:nvPr/>
          </p:nvSpPr>
          <p:spPr>
            <a:xfrm>
              <a:off x="8032354" y="1548607"/>
              <a:ext cx="2150576" cy="1596805"/>
            </a:xfrm>
            <a:prstGeom prst="rect">
              <a:avLst/>
            </a:prstGeom>
            <a:noFill/>
            <a:ln>
              <a:noFill/>
              <a:prstDash val="lgDashDotDot"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orte" panose="03060902040502070203" pitchFamily="66" charset="0"/>
                </a:rPr>
                <a:t>Credits Match System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orte" panose="03060902040502070203" pitchFamily="66" charset="0"/>
                </a:rPr>
                <a:t>积分比赛系统</a:t>
              </a:r>
              <a:endParaRPr lang="en-US" altLang="zh-CN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orte" panose="03060902040502070203" pitchFamily="66" charset="0"/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orte" panose="03060902040502070203" pitchFamily="66" charset="0"/>
                </a:rPr>
                <a:t>Working as Gaming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orte" panose="03060902040502070203" pitchFamily="66" charset="0"/>
                </a:rPr>
                <a:t>工作游戏化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7504465" y="1410307"/>
              <a:ext cx="2606919" cy="1806763"/>
            </a:xfrm>
            <a:prstGeom prst="ellipse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lgDashDot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254840" y="1013297"/>
            <a:ext cx="2204299" cy="1681179"/>
            <a:chOff x="6254840" y="1013297"/>
            <a:chExt cx="2204299" cy="1681179"/>
          </a:xfrm>
        </p:grpSpPr>
        <p:sp>
          <p:nvSpPr>
            <p:cNvPr id="3" name="Arc 2"/>
            <p:cNvSpPr/>
            <p:nvPr/>
          </p:nvSpPr>
          <p:spPr>
            <a:xfrm rot="1177487">
              <a:off x="6475656" y="1342280"/>
              <a:ext cx="1203825" cy="1228914"/>
            </a:xfrm>
            <a:prstGeom prst="arc">
              <a:avLst/>
            </a:prstGeom>
            <a:ln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Arc 29"/>
            <p:cNvSpPr/>
            <p:nvPr/>
          </p:nvSpPr>
          <p:spPr>
            <a:xfrm rot="1177487">
              <a:off x="6703616" y="1237282"/>
              <a:ext cx="1203825" cy="1228914"/>
            </a:xfrm>
            <a:prstGeom prst="arc">
              <a:avLst/>
            </a:prstGeom>
            <a:ln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Arc 32"/>
            <p:cNvSpPr/>
            <p:nvPr/>
          </p:nvSpPr>
          <p:spPr>
            <a:xfrm rot="1177487">
              <a:off x="6962508" y="1140956"/>
              <a:ext cx="1203825" cy="1228914"/>
            </a:xfrm>
            <a:prstGeom prst="arc">
              <a:avLst/>
            </a:prstGeom>
            <a:ln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Arc 33"/>
            <p:cNvSpPr/>
            <p:nvPr/>
          </p:nvSpPr>
          <p:spPr>
            <a:xfrm rot="1177487">
              <a:off x="7255314" y="1013297"/>
              <a:ext cx="1203825" cy="1228914"/>
            </a:xfrm>
            <a:prstGeom prst="arc">
              <a:avLst/>
            </a:prstGeom>
            <a:ln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Arc 34"/>
            <p:cNvSpPr/>
            <p:nvPr/>
          </p:nvSpPr>
          <p:spPr>
            <a:xfrm rot="1177487">
              <a:off x="6254840" y="1465562"/>
              <a:ext cx="1203825" cy="1228914"/>
            </a:xfrm>
            <a:prstGeom prst="arc">
              <a:avLst/>
            </a:prstGeom>
            <a:ln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667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3251822" y="1323715"/>
            <a:ext cx="3291840" cy="5341464"/>
            <a:chOff x="6373745" y="862049"/>
            <a:chExt cx="3291840" cy="5341464"/>
          </a:xfrm>
        </p:grpSpPr>
        <p:sp>
          <p:nvSpPr>
            <p:cNvPr id="40" name="Folded Corner 39"/>
            <p:cNvSpPr/>
            <p:nvPr/>
          </p:nvSpPr>
          <p:spPr bwMode="auto">
            <a:xfrm>
              <a:off x="6373745" y="1323716"/>
              <a:ext cx="3291840" cy="487979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73745" y="862049"/>
              <a:ext cx="1695796" cy="461665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47207" y="1171541"/>
            <a:ext cx="3291840" cy="5341464"/>
            <a:chOff x="6373745" y="862049"/>
            <a:chExt cx="3291840" cy="5341464"/>
          </a:xfrm>
        </p:grpSpPr>
        <p:sp>
          <p:nvSpPr>
            <p:cNvPr id="36" name="Folded Corner 35"/>
            <p:cNvSpPr/>
            <p:nvPr/>
          </p:nvSpPr>
          <p:spPr bwMode="auto">
            <a:xfrm>
              <a:off x="6373745" y="1323716"/>
              <a:ext cx="3291840" cy="487979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73745" y="862049"/>
              <a:ext cx="1695796" cy="461665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66891" y="1092882"/>
            <a:ext cx="3291840" cy="5341464"/>
            <a:chOff x="6373745" y="862049"/>
            <a:chExt cx="3291840" cy="5341464"/>
          </a:xfrm>
        </p:grpSpPr>
        <p:sp>
          <p:nvSpPr>
            <p:cNvPr id="33" name="Folded Corner 32"/>
            <p:cNvSpPr/>
            <p:nvPr/>
          </p:nvSpPr>
          <p:spPr bwMode="auto">
            <a:xfrm>
              <a:off x="6373745" y="1323716"/>
              <a:ext cx="3291840" cy="487979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73745" y="862049"/>
              <a:ext cx="1695796" cy="461665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67205" y="940708"/>
            <a:ext cx="3291840" cy="5341464"/>
            <a:chOff x="6373745" y="862049"/>
            <a:chExt cx="3291840" cy="5341464"/>
          </a:xfrm>
        </p:grpSpPr>
        <p:sp>
          <p:nvSpPr>
            <p:cNvPr id="25" name="Folded Corner 24"/>
            <p:cNvSpPr/>
            <p:nvPr/>
          </p:nvSpPr>
          <p:spPr bwMode="auto">
            <a:xfrm>
              <a:off x="6373745" y="1323716"/>
              <a:ext cx="3291840" cy="487979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73745" y="862049"/>
              <a:ext cx="1695796" cy="461665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供需对接管理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任务看板</a:t>
            </a:r>
            <a:endParaRPr lang="zh-CN" altLang="en-US" dirty="0"/>
          </a:p>
        </p:txBody>
      </p:sp>
      <p:sp>
        <p:nvSpPr>
          <p:cNvPr id="4" name="Folded Corner 3"/>
          <p:cNvSpPr/>
          <p:nvPr/>
        </p:nvSpPr>
        <p:spPr bwMode="auto">
          <a:xfrm>
            <a:off x="2491790" y="1323716"/>
            <a:ext cx="3291840" cy="487979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5699" y="1323716"/>
            <a:ext cx="3084022" cy="48797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【</a:t>
            </a:r>
            <a:r>
              <a:rPr lang="zh-CN" altLang="en-US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基本信息</a:t>
            </a:r>
            <a:r>
              <a:rPr lang="en-US" altLang="zh-CN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任务名称、任务描述、任务所属项目、任务联系电话及</a:t>
            </a:r>
            <a:r>
              <a:rPr lang="en-US" altLang="zh-CN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Email</a:t>
            </a: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、任务验收标准、任务验收人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【</a:t>
            </a:r>
            <a:r>
              <a:rPr lang="zh-CN" altLang="en-US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任务验收</a:t>
            </a:r>
            <a:r>
              <a:rPr lang="en-US" altLang="zh-CN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任务验收标准、任务验收人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【</a:t>
            </a:r>
            <a:r>
              <a:rPr lang="zh-CN" altLang="en-US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任务状态</a:t>
            </a:r>
            <a:r>
              <a:rPr lang="en-US" altLang="zh-CN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】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开启 </a:t>
            </a:r>
            <a:r>
              <a:rPr lang="en-US" altLang="zh-CN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| </a:t>
            </a: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结束 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【</a:t>
            </a:r>
            <a:r>
              <a:rPr lang="zh-CN" altLang="en-US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任务所需资源清单</a:t>
            </a:r>
            <a:r>
              <a:rPr lang="en-US" altLang="zh-CN" sz="11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】</a:t>
            </a:r>
            <a:endParaRPr lang="en-US" altLang="zh-CN" sz="1100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资源描述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预计所需人数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工作所在地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技能要求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领域要求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工作年限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工作量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预计任务开始日期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预计任务结束日期</a:t>
            </a:r>
            <a:endParaRPr lang="en-US" altLang="zh-CN" sz="1100" i="1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1624" y="862049"/>
            <a:ext cx="1695796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任务卡片</a:t>
            </a:r>
          </a:p>
        </p:txBody>
      </p:sp>
      <p:sp>
        <p:nvSpPr>
          <p:cNvPr id="23" name="Right Brace 22"/>
          <p:cNvSpPr/>
          <p:nvPr/>
        </p:nvSpPr>
        <p:spPr>
          <a:xfrm>
            <a:off x="6899503" y="940708"/>
            <a:ext cx="245806" cy="5572295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221643" y="2951084"/>
            <a:ext cx="602361" cy="16250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sz="2400" dirty="0" smtClean="0"/>
              <a:t>任务看</a:t>
            </a:r>
            <a:r>
              <a:rPr lang="zh-CN" altLang="en-US" sz="2400" dirty="0"/>
              <a:t>板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8103328" y="2281267"/>
            <a:ext cx="0" cy="374609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866997" y="4117553"/>
            <a:ext cx="23633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203886" y="2549610"/>
            <a:ext cx="41202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zh-CN" sz="1600" dirty="0"/>
              <a:t>作为</a:t>
            </a:r>
            <a:r>
              <a:rPr lang="en-US" altLang="zh-CN" sz="1600" dirty="0"/>
              <a:t>PM</a:t>
            </a:r>
            <a:r>
              <a:rPr lang="zh-CN" altLang="zh-CN" sz="1600" dirty="0"/>
              <a:t>，能够对任务进行创建、编辑、状态变更等操</a:t>
            </a:r>
            <a:r>
              <a:rPr lang="zh-CN" altLang="zh-CN" sz="1600" dirty="0" smtClean="0"/>
              <a:t>作</a:t>
            </a:r>
            <a:endParaRPr lang="en-US" altLang="zh-CN" sz="1600" dirty="0" smtClean="0"/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zh-CN" altLang="zh-CN" sz="1600" dirty="0"/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zh-CN" sz="1600" dirty="0"/>
              <a:t>作为</a:t>
            </a:r>
            <a:r>
              <a:rPr lang="en-US" altLang="zh-CN" sz="1600" dirty="0"/>
              <a:t>PM</a:t>
            </a:r>
            <a:r>
              <a:rPr lang="zh-CN" altLang="zh-CN" sz="1600" dirty="0"/>
              <a:t>，创建（或编辑）任务后，系统自动带出基本符合要求的人员名单（可点选查看</a:t>
            </a:r>
            <a:r>
              <a:rPr lang="en-US" altLang="zh-CN" sz="1600" dirty="0"/>
              <a:t>profile</a:t>
            </a:r>
            <a:r>
              <a:rPr lang="zh-CN" altLang="zh-CN" sz="1600" dirty="0" smtClean="0"/>
              <a:t>）</a:t>
            </a:r>
            <a:endParaRPr lang="en-US" altLang="zh-CN" sz="1600" dirty="0" smtClean="0"/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zh-CN" altLang="zh-CN" sz="1600" dirty="0"/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zh-CN" sz="1600" dirty="0"/>
              <a:t>作为员工（含</a:t>
            </a:r>
            <a:r>
              <a:rPr lang="en-US" altLang="zh-CN" sz="1600" dirty="0"/>
              <a:t>TM</a:t>
            </a:r>
            <a:r>
              <a:rPr lang="zh-CN" altLang="zh-CN" sz="1600" dirty="0"/>
              <a:t>、</a:t>
            </a:r>
            <a:r>
              <a:rPr lang="en-US" altLang="zh-CN" sz="1600" dirty="0"/>
              <a:t>RM</a:t>
            </a:r>
            <a:r>
              <a:rPr lang="zh-CN" altLang="zh-CN" sz="1600" dirty="0"/>
              <a:t>），能够对任务看板进行查询、查</a:t>
            </a:r>
            <a:r>
              <a:rPr lang="zh-CN" altLang="zh-CN" sz="1600" dirty="0" smtClean="0"/>
              <a:t>阅</a:t>
            </a:r>
            <a:endParaRPr lang="en-US" altLang="zh-CN" sz="1600" dirty="0" smtClean="0"/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zh-CN" altLang="zh-CN" sz="1600" dirty="0"/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zh-CN" sz="1600" dirty="0"/>
              <a:t>自动化</a:t>
            </a:r>
            <a:r>
              <a:rPr lang="en-US" altLang="zh-CN" sz="1600" dirty="0"/>
              <a:t>job</a:t>
            </a:r>
            <a:r>
              <a:rPr lang="zh-CN" altLang="zh-CN" sz="1600" dirty="0"/>
              <a:t>，当项目结项后，任务自动关</a:t>
            </a:r>
            <a:r>
              <a:rPr lang="zh-CN" altLang="zh-CN" sz="1600" dirty="0" smtClean="0"/>
              <a:t>闭</a:t>
            </a:r>
            <a:endParaRPr lang="zh-CN" altLang="zh-CN" sz="1600" dirty="0"/>
          </a:p>
        </p:txBody>
      </p:sp>
      <p:sp>
        <p:nvSpPr>
          <p:cNvPr id="32" name="Can 31"/>
          <p:cNvSpPr/>
          <p:nvPr/>
        </p:nvSpPr>
        <p:spPr bwMode="auto">
          <a:xfrm>
            <a:off x="267219" y="2540752"/>
            <a:ext cx="1532760" cy="21310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项目与任务数据库</a:t>
            </a:r>
          </a:p>
        </p:txBody>
      </p:sp>
      <p:sp>
        <p:nvSpPr>
          <p:cNvPr id="38" name="Right Brace 37"/>
          <p:cNvSpPr/>
          <p:nvPr/>
        </p:nvSpPr>
        <p:spPr>
          <a:xfrm>
            <a:off x="1967983" y="2372604"/>
            <a:ext cx="317791" cy="2467296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772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“目标</a:t>
            </a:r>
            <a:r>
              <a:rPr lang="en-US" altLang="zh-CN" dirty="0" smtClean="0"/>
              <a:t>-</a:t>
            </a:r>
            <a:r>
              <a:rPr lang="zh-CN" altLang="en-US" dirty="0" smtClean="0"/>
              <a:t>关键结果”绩效管理</a:t>
            </a:r>
            <a:endParaRPr lang="zh-CN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24691" y="932585"/>
            <a:ext cx="11903825" cy="5576387"/>
            <a:chOff x="124691" y="932585"/>
            <a:chExt cx="11903825" cy="5576389"/>
          </a:xfrm>
        </p:grpSpPr>
        <p:sp>
          <p:nvSpPr>
            <p:cNvPr id="72" name="Striped Right Arrow 71"/>
            <p:cNvSpPr/>
            <p:nvPr/>
          </p:nvSpPr>
          <p:spPr bwMode="auto">
            <a:xfrm>
              <a:off x="952169" y="3329389"/>
              <a:ext cx="8701286" cy="540327"/>
            </a:xfrm>
            <a:prstGeom prst="stripedRightArrow">
              <a:avLst/>
            </a:prstGeom>
            <a:solidFill>
              <a:schemeClr val="tx1">
                <a:lumMod val="75000"/>
                <a:alpha val="3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Striped Right Arrow 72"/>
            <p:cNvSpPr/>
            <p:nvPr/>
          </p:nvSpPr>
          <p:spPr bwMode="auto">
            <a:xfrm>
              <a:off x="952170" y="4633606"/>
              <a:ext cx="8641528" cy="540327"/>
            </a:xfrm>
            <a:prstGeom prst="stripedRightArrow">
              <a:avLst/>
            </a:prstGeom>
            <a:solidFill>
              <a:schemeClr val="tx1">
                <a:lumMod val="75000"/>
                <a:alpha val="3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Striped Right Arrow 70"/>
            <p:cNvSpPr/>
            <p:nvPr/>
          </p:nvSpPr>
          <p:spPr bwMode="auto">
            <a:xfrm>
              <a:off x="942107" y="2115299"/>
              <a:ext cx="8666795" cy="540327"/>
            </a:xfrm>
            <a:prstGeom prst="stripedRightArrow">
              <a:avLst/>
            </a:prstGeom>
            <a:solidFill>
              <a:schemeClr val="tx1">
                <a:lumMod val="75000"/>
                <a:alpha val="3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Striped Right Arrow 3"/>
            <p:cNvSpPr/>
            <p:nvPr/>
          </p:nvSpPr>
          <p:spPr bwMode="auto">
            <a:xfrm>
              <a:off x="124691" y="956899"/>
              <a:ext cx="11903825" cy="540327"/>
            </a:xfrm>
            <a:prstGeom prst="stripedRightArrow">
              <a:avLst/>
            </a:prstGeom>
            <a:solidFill>
              <a:schemeClr val="tx1">
                <a:lumMod val="50000"/>
                <a:alpha val="5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46996" y="938901"/>
              <a:ext cx="3119411" cy="5569857"/>
              <a:chOff x="346996" y="938899"/>
              <a:chExt cx="3119411" cy="5569854"/>
            </a:xfrm>
          </p:grpSpPr>
          <p:sp>
            <p:nvSpPr>
              <p:cNvPr id="86" name="TextBox 85"/>
              <p:cNvSpPr txBox="1"/>
              <p:nvPr/>
            </p:nvSpPr>
            <p:spPr>
              <a:xfrm flipH="1">
                <a:off x="346996" y="940272"/>
                <a:ext cx="3119409" cy="5560276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  <a:alpha val="70000"/>
                </a:schemeClr>
              </a:solidFill>
              <a:ln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zh-CN" altLang="en-US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flipH="1">
                <a:off x="346998" y="938899"/>
                <a:ext cx="3119409" cy="544764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目标设定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00717" y="2361099"/>
                <a:ext cx="1465786" cy="947951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n"/>
                </a:pPr>
                <a:r>
                  <a:rPr lang="zh-CN" alt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质量目标</a:t>
                </a:r>
                <a:endParaRPr lang="en-US" altLang="zh-CN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 marL="171450" indent="-171450">
                  <a:lnSpc>
                    <a:spcPct val="9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n"/>
                </a:pPr>
                <a:r>
                  <a:rPr lang="zh-CN" alt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项目单位产能</a:t>
                </a:r>
                <a:endParaRPr lang="en-US" altLang="zh-CN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 marL="171450" indent="-171450">
                  <a:lnSpc>
                    <a:spcPct val="9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n"/>
                </a:pPr>
                <a:r>
                  <a:rPr lang="zh-CN" alt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总转移成本</a:t>
                </a:r>
                <a:endParaRPr lang="en-US" altLang="zh-CN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35590" y="1994319"/>
                <a:ext cx="670234" cy="594508"/>
              </a:xfrm>
              <a:prstGeom prst="rect">
                <a:avLst/>
              </a:prstGeom>
            </p:spPr>
          </p:pic>
          <p:cxnSp>
            <p:nvCxnSpPr>
              <p:cNvPr id="16" name="Straight Connector 15"/>
              <p:cNvCxnSpPr/>
              <p:nvPr/>
            </p:nvCxnSpPr>
            <p:spPr>
              <a:xfrm>
                <a:off x="2031576" y="2365301"/>
                <a:ext cx="4057" cy="105421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85385" y="2365301"/>
                <a:ext cx="1183934" cy="282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095" y="5039177"/>
                <a:ext cx="717222" cy="543893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798616" y="1807016"/>
                <a:ext cx="1257395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CN" sz="2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DM/PM</a:t>
                </a:r>
                <a:endParaRPr lang="zh-CN" altLang="en-US" sz="24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81545" y="3606052"/>
                <a:ext cx="1252587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CN" sz="2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RM/TM</a:t>
                </a:r>
                <a:endParaRPr lang="zh-CN" altLang="en-US" sz="24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944324" y="4125696"/>
                <a:ext cx="1215717" cy="704808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n"/>
                </a:pPr>
                <a:r>
                  <a:rPr lang="zh-CN" alt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总剩余</a:t>
                </a:r>
                <a:endParaRPr lang="en-US" altLang="zh-CN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 marL="228600" indent="-228600">
                  <a:lnSpc>
                    <a:spcPct val="9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n"/>
                </a:pPr>
                <a:r>
                  <a:rPr lang="zh-CN" alt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人均产能</a:t>
                </a: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2018659" y="4107248"/>
                <a:ext cx="0" cy="72325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876977" y="4106943"/>
                <a:ext cx="1119580" cy="408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35590" y="3809687"/>
                <a:ext cx="670234" cy="594508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805824" y="4937208"/>
                <a:ext cx="1589218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CN" sz="2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Employee</a:t>
                </a:r>
                <a:endParaRPr lang="zh-CN" altLang="en-US" sz="24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968603" y="5456851"/>
                <a:ext cx="1158009" cy="4616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n"/>
                </a:pPr>
                <a:r>
                  <a:rPr lang="zh-CN" alt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个人产能</a:t>
                </a:r>
                <a:endParaRPr lang="en-US" altLang="zh-CN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2042938" y="5438403"/>
                <a:ext cx="0" cy="72325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901256" y="5438098"/>
                <a:ext cx="1119580" cy="408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970397" y="1485326"/>
                <a:ext cx="2650" cy="502342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386904" y="1996706"/>
                <a:ext cx="565265" cy="738664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项目</a:t>
                </a:r>
                <a:endParaRPr lang="en-US" altLang="zh-CN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82386" y="3228903"/>
                <a:ext cx="565265" cy="738664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季度</a:t>
                </a:r>
                <a:endParaRPr lang="en-US" altLang="zh-CN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76842" y="4570025"/>
                <a:ext cx="565265" cy="738664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年度</a:t>
                </a:r>
                <a:endParaRPr lang="en-US" altLang="zh-CN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75342" y="940563"/>
              <a:ext cx="3421747" cy="5568411"/>
              <a:chOff x="4475342" y="940565"/>
              <a:chExt cx="3421747" cy="5568414"/>
            </a:xfrm>
          </p:grpSpPr>
          <p:sp>
            <p:nvSpPr>
              <p:cNvPr id="87" name="TextBox 86"/>
              <p:cNvSpPr txBox="1"/>
              <p:nvPr/>
            </p:nvSpPr>
            <p:spPr>
              <a:xfrm flipH="1">
                <a:off x="4476948" y="948696"/>
                <a:ext cx="3420139" cy="5560283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  <a:alpha val="70000"/>
                </a:schemeClr>
              </a:solidFill>
              <a:ln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zh-CN" altLang="en-US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flipH="1">
                <a:off x="4475342" y="940565"/>
                <a:ext cx="3421747" cy="54476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90000"/>
                  </a:lnSpc>
                  <a:spcAft>
                    <a:spcPts val="600"/>
                  </a:spcAft>
                  <a:defRPr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dirty="0" smtClean="0"/>
                  <a:t>绩效评定</a:t>
                </a:r>
                <a:endParaRPr lang="zh-CN" altLang="en-US" dirty="0"/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>
                <a:off x="5099628" y="2078320"/>
                <a:ext cx="1554480" cy="602719"/>
              </a:xfrm>
              <a:prstGeom prst="roundRect">
                <a:avLst/>
              </a:prstGeom>
              <a:solidFill>
                <a:srgbClr val="FFFF00">
                  <a:alpha val="70000"/>
                </a:srgb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项目评价</a:t>
                </a:r>
              </a:p>
            </p:txBody>
          </p:sp>
          <p:sp>
            <p:nvSpPr>
              <p:cNvPr id="51" name="Rounded Rectangle 50"/>
              <p:cNvSpPr/>
              <p:nvPr/>
            </p:nvSpPr>
            <p:spPr bwMode="auto">
              <a:xfrm>
                <a:off x="6005715" y="3324666"/>
                <a:ext cx="1554480" cy="602719"/>
              </a:xfrm>
              <a:prstGeom prst="roundRect">
                <a:avLst/>
              </a:prstGeom>
              <a:solidFill>
                <a:srgbClr val="FFFF00">
                  <a:alpha val="70000"/>
                </a:srgb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季度评价</a:t>
                </a:r>
                <a:endParaRPr lang="zh-CN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 bwMode="auto">
              <a:xfrm>
                <a:off x="4790901" y="4621334"/>
                <a:ext cx="1554480" cy="602719"/>
              </a:xfrm>
              <a:prstGeom prst="roundRect">
                <a:avLst/>
              </a:prstGeom>
              <a:solidFill>
                <a:srgbClr val="FFFF00">
                  <a:alpha val="70000"/>
                </a:srgb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年度评价</a:t>
                </a:r>
                <a:endParaRPr lang="zh-CN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6345381" y="2679169"/>
                <a:ext cx="2771" cy="645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endCxn id="52" idx="0"/>
              </p:cNvCxnSpPr>
              <p:nvPr/>
            </p:nvCxnSpPr>
            <p:spPr>
              <a:xfrm>
                <a:off x="5568141" y="2679169"/>
                <a:ext cx="0" cy="19421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H="1">
                <a:off x="6036655" y="3914289"/>
                <a:ext cx="720552" cy="6951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8877169" y="932585"/>
              <a:ext cx="2789339" cy="5560279"/>
              <a:chOff x="8877169" y="932587"/>
              <a:chExt cx="2789339" cy="5560284"/>
            </a:xfrm>
          </p:grpSpPr>
          <p:sp>
            <p:nvSpPr>
              <p:cNvPr id="88" name="TextBox 87"/>
              <p:cNvSpPr txBox="1"/>
              <p:nvPr/>
            </p:nvSpPr>
            <p:spPr>
              <a:xfrm flipH="1">
                <a:off x="8877993" y="932587"/>
                <a:ext cx="2780643" cy="5560284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  <a:alpha val="70000"/>
                </a:schemeClr>
              </a:solidFill>
              <a:ln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zh-CN" altLang="en-US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flipH="1">
                <a:off x="8877169" y="940564"/>
                <a:ext cx="2789339" cy="54476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90000"/>
                  </a:lnSpc>
                  <a:spcAft>
                    <a:spcPts val="600"/>
                  </a:spcAft>
                  <a:defRPr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dirty="0" smtClean="0"/>
                  <a:t>奖金发放</a:t>
                </a:r>
                <a:endParaRPr lang="zh-CN" altLang="en-US" dirty="0"/>
              </a:p>
            </p:txBody>
          </p:sp>
          <p:sp>
            <p:nvSpPr>
              <p:cNvPr id="68" name="Rounded Rectangle 67"/>
              <p:cNvSpPr/>
              <p:nvPr/>
            </p:nvSpPr>
            <p:spPr bwMode="auto">
              <a:xfrm>
                <a:off x="9627129" y="2057636"/>
                <a:ext cx="1554480" cy="602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项</a:t>
                </a:r>
                <a:r>
                  <a:rPr lang="zh-CN" altLang="en-US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目奖金</a:t>
                </a:r>
                <a:endParaRPr lang="zh-CN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Rounded Rectangle 68"/>
              <p:cNvSpPr/>
              <p:nvPr/>
            </p:nvSpPr>
            <p:spPr bwMode="auto">
              <a:xfrm>
                <a:off x="9621987" y="3290110"/>
                <a:ext cx="1554480" cy="602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季度奖金</a:t>
                </a:r>
                <a:endParaRPr lang="zh-CN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0" name="Rounded Rectangle 69"/>
              <p:cNvSpPr/>
              <p:nvPr/>
            </p:nvSpPr>
            <p:spPr bwMode="auto">
              <a:xfrm>
                <a:off x="9621987" y="4633744"/>
                <a:ext cx="1554480" cy="602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年度奖金</a:t>
                </a:r>
                <a:endParaRPr lang="zh-CN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2547607" y="255401"/>
            <a:ext cx="2606919" cy="1473077"/>
            <a:chOff x="7504464" y="1410307"/>
            <a:chExt cx="2606919" cy="1806763"/>
          </a:xfrm>
        </p:grpSpPr>
        <p:sp>
          <p:nvSpPr>
            <p:cNvPr id="49" name="TextBox 48"/>
            <p:cNvSpPr txBox="1"/>
            <p:nvPr/>
          </p:nvSpPr>
          <p:spPr>
            <a:xfrm>
              <a:off x="7960807" y="1588225"/>
              <a:ext cx="2150576" cy="1126462"/>
            </a:xfrm>
            <a:prstGeom prst="rect">
              <a:avLst/>
            </a:prstGeom>
            <a:noFill/>
            <a:ln>
              <a:noFill/>
              <a:prstDash val="lgDashDotDot"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20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orte" panose="03060902040502070203" pitchFamily="66" charset="0"/>
                </a:rPr>
                <a:t>OKR Performance Management</a:t>
              </a:r>
              <a:endParaRPr lang="zh-CN" altLang="en-US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orte" panose="03060902040502070203" pitchFamily="66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504464" y="1410307"/>
              <a:ext cx="2606919" cy="1806763"/>
            </a:xfrm>
            <a:prstGeom prst="ellipse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lgDashDot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" name="Rectangle 62"/>
          <p:cNvSpPr/>
          <p:nvPr/>
        </p:nvSpPr>
        <p:spPr bwMode="auto">
          <a:xfrm>
            <a:off x="9025074" y="1631516"/>
            <a:ext cx="2548672" cy="213774"/>
          </a:xfrm>
          <a:prstGeom prst="rect">
            <a:avLst/>
          </a:prstGeom>
          <a:noFill/>
          <a:ln>
            <a:solidFill>
              <a:srgbClr val="FFFF0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smtClean="0">
                <a:solidFill>
                  <a:srgbClr val="FFFF00"/>
                </a:solidFill>
              </a:rPr>
              <a:t>$$ </a:t>
            </a:r>
            <a:r>
              <a:rPr lang="zh-CN" altLang="en-US" sz="1100" dirty="0" smtClean="0">
                <a:solidFill>
                  <a:srgbClr val="FFFF00"/>
                </a:solidFill>
              </a:rPr>
              <a:t>来源于项目产能提升部分剩余 </a:t>
            </a:r>
            <a:r>
              <a:rPr lang="en-US" altLang="zh-CN" sz="1100" dirty="0" smtClean="0">
                <a:solidFill>
                  <a:srgbClr val="FFFF00"/>
                </a:solidFill>
              </a:rPr>
              <a:t>$$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277930" y="1807729"/>
            <a:ext cx="0" cy="2499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 bwMode="auto">
          <a:xfrm>
            <a:off x="9258008" y="4175410"/>
            <a:ext cx="2046337" cy="247490"/>
          </a:xfrm>
          <a:prstGeom prst="rect">
            <a:avLst/>
          </a:prstGeom>
          <a:noFill/>
          <a:ln>
            <a:solidFill>
              <a:srgbClr val="FFFF0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smtClean="0">
                <a:solidFill>
                  <a:srgbClr val="FFFF00"/>
                </a:solidFill>
              </a:rPr>
              <a:t>$$ </a:t>
            </a:r>
            <a:r>
              <a:rPr lang="zh-CN" altLang="en-US" sz="1100" dirty="0" smtClean="0">
                <a:solidFill>
                  <a:srgbClr val="FFFF00"/>
                </a:solidFill>
              </a:rPr>
              <a:t>来源于整体经营预算 </a:t>
            </a:r>
            <a:r>
              <a:rPr lang="en-US" altLang="zh-CN" sz="1100" dirty="0" smtClean="0">
                <a:solidFill>
                  <a:srgbClr val="FFFF00"/>
                </a:solidFill>
              </a:rPr>
              <a:t>$$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0422021" y="4343926"/>
            <a:ext cx="0" cy="2499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10208029" y="3927380"/>
            <a:ext cx="632" cy="290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8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129819" y="3006407"/>
            <a:ext cx="1056329" cy="63207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其他专项奖金</a:t>
            </a:r>
            <a:endParaRPr lang="zh-CN" alt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610791" y="1588614"/>
            <a:ext cx="1056329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QA</a:t>
            </a: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赛马专项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1701006" y="5230366"/>
            <a:ext cx="1141906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知识</a:t>
            </a: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经验贡献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986629" y="1027279"/>
            <a:ext cx="2311209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对齐客户顶层质量指标综合赛马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998526" y="2773799"/>
            <a:ext cx="2311209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低水平单项指标赛马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561373" y="283335"/>
            <a:ext cx="828775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OPS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561373" y="654354"/>
            <a:ext cx="828775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解决方案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561372" y="1027485"/>
            <a:ext cx="828775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应用实施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561371" y="1398504"/>
            <a:ext cx="828775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办公</a:t>
            </a: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561369" y="1769523"/>
            <a:ext cx="828775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CTO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7292869" y="415632"/>
            <a:ext cx="66501" cy="1478388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ounded Rectangle 14"/>
          <p:cNvSpPr/>
          <p:nvPr/>
        </p:nvSpPr>
        <p:spPr bwMode="auto">
          <a:xfrm>
            <a:off x="6185530" y="2567164"/>
            <a:ext cx="828775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性能指标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185529" y="2938183"/>
            <a:ext cx="953472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上线规范性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6185529" y="3322446"/>
            <a:ext cx="953472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客户满意度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185529" y="3706709"/>
            <a:ext cx="953472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</a:t>
            </a: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得分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6185529" y="4090972"/>
            <a:ext cx="1040836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其他随需而定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42362" y="644952"/>
            <a:ext cx="1850507" cy="58631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质量承诺书</a:t>
            </a: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/>
            </a:r>
            <a:b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zh-CN" altLang="en-US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（持续对齐、持续改进）</a:t>
            </a:r>
          </a:p>
        </p:txBody>
      </p:sp>
      <p:cxnSp>
        <p:nvCxnSpPr>
          <p:cNvPr id="36" name="Straight Connector 35"/>
          <p:cNvCxnSpPr>
            <a:stCxn id="5" idx="3"/>
            <a:endCxn id="14" idx="1"/>
          </p:cNvCxnSpPr>
          <p:nvPr/>
        </p:nvCxnSpPr>
        <p:spPr>
          <a:xfrm>
            <a:off x="5297838" y="1151776"/>
            <a:ext cx="1995031" cy="3050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5" idx="1"/>
          </p:cNvCxnSpPr>
          <p:nvPr/>
        </p:nvCxnSpPr>
        <p:spPr>
          <a:xfrm flipV="1">
            <a:off x="5309735" y="2691661"/>
            <a:ext cx="875795" cy="206635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3"/>
            <a:endCxn id="16" idx="1"/>
          </p:cNvCxnSpPr>
          <p:nvPr/>
        </p:nvCxnSpPr>
        <p:spPr>
          <a:xfrm>
            <a:off x="5309735" y="2898296"/>
            <a:ext cx="875794" cy="164384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3"/>
            <a:endCxn id="17" idx="1"/>
          </p:cNvCxnSpPr>
          <p:nvPr/>
        </p:nvCxnSpPr>
        <p:spPr>
          <a:xfrm>
            <a:off x="5309735" y="2898296"/>
            <a:ext cx="875794" cy="548647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3"/>
            <a:endCxn id="18" idx="1"/>
          </p:cNvCxnSpPr>
          <p:nvPr/>
        </p:nvCxnSpPr>
        <p:spPr>
          <a:xfrm>
            <a:off x="5309735" y="2898296"/>
            <a:ext cx="875794" cy="932910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" idx="3"/>
            <a:endCxn id="19" idx="1"/>
          </p:cNvCxnSpPr>
          <p:nvPr/>
        </p:nvCxnSpPr>
        <p:spPr>
          <a:xfrm>
            <a:off x="5309735" y="2898296"/>
            <a:ext cx="875794" cy="1317173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2667120" y="1150917"/>
            <a:ext cx="317843" cy="562194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" idx="3"/>
          </p:cNvCxnSpPr>
          <p:nvPr/>
        </p:nvCxnSpPr>
        <p:spPr>
          <a:xfrm>
            <a:off x="2667120" y="1713111"/>
            <a:ext cx="317842" cy="1185185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2" idx="3"/>
            <a:endCxn id="3" idx="1"/>
          </p:cNvCxnSpPr>
          <p:nvPr/>
        </p:nvCxnSpPr>
        <p:spPr>
          <a:xfrm flipV="1">
            <a:off x="1186148" y="1713111"/>
            <a:ext cx="424643" cy="1609335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 bwMode="auto">
          <a:xfrm>
            <a:off x="3281649" y="4747009"/>
            <a:ext cx="1141906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产能提升方面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5" name="Rounded Rectangle 64"/>
          <p:cNvSpPr/>
          <p:nvPr/>
        </p:nvSpPr>
        <p:spPr bwMode="auto">
          <a:xfrm>
            <a:off x="3281649" y="5208697"/>
            <a:ext cx="1141906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关键技术方面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>
            <a:off x="3281649" y="5670385"/>
            <a:ext cx="1141906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产品领域方面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8" name="Straight Connector 67"/>
          <p:cNvCxnSpPr>
            <a:stCxn id="4" idx="3"/>
          </p:cNvCxnSpPr>
          <p:nvPr/>
        </p:nvCxnSpPr>
        <p:spPr>
          <a:xfrm flipV="1">
            <a:off x="2842912" y="4823030"/>
            <a:ext cx="433975" cy="531833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" idx="3"/>
            <a:endCxn id="65" idx="1"/>
          </p:cNvCxnSpPr>
          <p:nvPr/>
        </p:nvCxnSpPr>
        <p:spPr>
          <a:xfrm flipV="1">
            <a:off x="2842912" y="5333194"/>
            <a:ext cx="438737" cy="21669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" idx="3"/>
            <a:endCxn id="66" idx="1"/>
          </p:cNvCxnSpPr>
          <p:nvPr/>
        </p:nvCxnSpPr>
        <p:spPr>
          <a:xfrm>
            <a:off x="2842912" y="5354863"/>
            <a:ext cx="438737" cy="440019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 bwMode="auto">
          <a:xfrm>
            <a:off x="3281649" y="6132073"/>
            <a:ext cx="1141906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工程质量方面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79" name="Straight Connector 78"/>
          <p:cNvCxnSpPr>
            <a:stCxn id="4" idx="3"/>
          </p:cNvCxnSpPr>
          <p:nvPr/>
        </p:nvCxnSpPr>
        <p:spPr>
          <a:xfrm>
            <a:off x="2842912" y="5354863"/>
            <a:ext cx="433974" cy="860875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2" idx="3"/>
            <a:endCxn id="4" idx="1"/>
          </p:cNvCxnSpPr>
          <p:nvPr/>
        </p:nvCxnSpPr>
        <p:spPr>
          <a:xfrm>
            <a:off x="1186148" y="3322446"/>
            <a:ext cx="514858" cy="2032417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660491" y="931907"/>
            <a:ext cx="3261166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TOP_N: </a:t>
            </a:r>
            <a:r>
              <a:rPr lang="zh-CN" altLang="en-US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给钱</a:t>
            </a:r>
            <a:endParaRPr lang="en-US" altLang="zh-CN" sz="1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BOTTOM_M:  </a:t>
            </a:r>
            <a:r>
              <a:rPr lang="zh-CN" altLang="en-US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影响</a:t>
            </a:r>
            <a:r>
              <a:rPr lang="en-US" altLang="zh-CN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</a:t>
            </a:r>
            <a:r>
              <a:rPr lang="zh-CN" altLang="en-US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</a:t>
            </a:r>
            <a:r>
              <a:rPr lang="en-US" altLang="zh-CN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</a:t>
            </a:r>
            <a:r>
              <a:rPr lang="zh-CN" altLang="en-US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绩效</a:t>
            </a:r>
            <a:endParaRPr lang="en-US" altLang="zh-CN" sz="1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660491" y="322889"/>
            <a:ext cx="3204178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u="sng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奖金对象：产品团队</a:t>
            </a:r>
            <a:endParaRPr lang="en-US" altLang="zh-CN" sz="1400" u="sng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u="sng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奖金周期：月度、季度、年度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716718" y="2539556"/>
            <a:ext cx="3204178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u="sng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奖金对象：产品团队</a:t>
            </a:r>
            <a:endParaRPr lang="en-US" altLang="zh-CN" sz="1400" u="sng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u="sng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奖金周期：随需而启，达成则终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716718" y="3235487"/>
            <a:ext cx="3261166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TOP_N: </a:t>
            </a:r>
            <a:r>
              <a:rPr lang="zh-CN" altLang="en-US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给钱</a:t>
            </a:r>
            <a:endParaRPr lang="en-US" altLang="zh-CN" sz="1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BOTTOM_M:  </a:t>
            </a:r>
            <a:r>
              <a:rPr lang="zh-CN" altLang="en-US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影响</a:t>
            </a:r>
            <a:r>
              <a:rPr lang="en-US" altLang="zh-CN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</a:t>
            </a:r>
            <a:r>
              <a:rPr lang="zh-CN" altLang="en-US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</a:t>
            </a:r>
            <a:r>
              <a:rPr lang="en-US" altLang="zh-CN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</a:t>
            </a:r>
            <a:r>
              <a:rPr lang="zh-CN" altLang="en-US" sz="1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绩效</a:t>
            </a:r>
            <a:endParaRPr lang="en-US" altLang="zh-CN" sz="1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Left Brace 94"/>
          <p:cNvSpPr/>
          <p:nvPr/>
        </p:nvSpPr>
        <p:spPr>
          <a:xfrm>
            <a:off x="7472782" y="2390893"/>
            <a:ext cx="243936" cy="1831752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Left Brace 95"/>
          <p:cNvSpPr/>
          <p:nvPr/>
        </p:nvSpPr>
        <p:spPr>
          <a:xfrm>
            <a:off x="8538523" y="214820"/>
            <a:ext cx="243936" cy="1831752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Left Brace 96"/>
          <p:cNvSpPr/>
          <p:nvPr/>
        </p:nvSpPr>
        <p:spPr>
          <a:xfrm>
            <a:off x="4735561" y="4658996"/>
            <a:ext cx="243936" cy="1831752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6004198" y="4729710"/>
            <a:ext cx="320417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u="sng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奖金对象：个人</a:t>
            </a:r>
            <a:endParaRPr lang="en-US" altLang="zh-CN" sz="1400" u="sng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9" name="TextBox 98"/>
          <p:cNvSpPr txBox="1"/>
          <p:nvPr/>
        </p:nvSpPr>
        <p:spPr>
          <a:xfrm flipH="1">
            <a:off x="5219400" y="5104438"/>
            <a:ext cx="4847925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对“总体”业务起到</a:t>
            </a:r>
            <a:r>
              <a:rPr lang="zh-CN" altLang="en-US" sz="2000" dirty="0" smtClean="0">
                <a:solidFill>
                  <a:srgbClr val="FFFF00"/>
                </a:solidFill>
              </a:rPr>
              <a:t>实质性</a:t>
            </a:r>
            <a:r>
              <a:rPr lang="zh-CN" alt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突出帮助者</a:t>
            </a:r>
          </a:p>
        </p:txBody>
      </p:sp>
      <p:sp>
        <p:nvSpPr>
          <p:cNvPr id="104" name="Rounded Rectangle 103"/>
          <p:cNvSpPr/>
          <p:nvPr/>
        </p:nvSpPr>
        <p:spPr bwMode="auto">
          <a:xfrm>
            <a:off x="1701006" y="3611669"/>
            <a:ext cx="1141906" cy="2489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救火专项基金</a:t>
            </a:r>
            <a:endParaRPr lang="zh-CN" alt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05" name="Straight Connector 104"/>
          <p:cNvCxnSpPr>
            <a:stCxn id="2" idx="3"/>
            <a:endCxn id="104" idx="1"/>
          </p:cNvCxnSpPr>
          <p:nvPr/>
        </p:nvCxnSpPr>
        <p:spPr>
          <a:xfrm>
            <a:off x="1186148" y="3322446"/>
            <a:ext cx="514858" cy="413720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flipH="1">
            <a:off x="5108485" y="5802389"/>
            <a:ext cx="538197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dirty="0" smtClean="0">
                <a:solidFill>
                  <a:srgbClr val="FFFF00"/>
                </a:solidFill>
              </a:rPr>
              <a:t>贡献能够“货币化”</a:t>
            </a:r>
          </a:p>
        </p:txBody>
      </p:sp>
      <p:cxnSp>
        <p:nvCxnSpPr>
          <p:cNvPr id="109" name="Straight Connector 108"/>
          <p:cNvCxnSpPr>
            <a:endCxn id="108" idx="0"/>
          </p:cNvCxnSpPr>
          <p:nvPr/>
        </p:nvCxnSpPr>
        <p:spPr>
          <a:xfrm flipH="1">
            <a:off x="7799470" y="5546742"/>
            <a:ext cx="301156" cy="255647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189812" y="3267082"/>
            <a:ext cx="2969191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050" u="sng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基金分配基于救火工作量度量</a:t>
            </a:r>
            <a:endParaRPr lang="en-US" altLang="zh-CN" sz="1050" u="sng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050" u="sng" dirty="0" smtClean="0">
                <a:solidFill>
                  <a:srgbClr val="FFFF00"/>
                </a:solidFill>
              </a:rPr>
              <a:t>一旦“救火”：酌</a:t>
            </a:r>
            <a:r>
              <a:rPr lang="zh-CN" altLang="en-US" sz="1050" u="sng" dirty="0">
                <a:solidFill>
                  <a:srgbClr val="FFFF00"/>
                </a:solidFill>
              </a:rPr>
              <a:t>情影响</a:t>
            </a:r>
            <a:r>
              <a:rPr lang="en-US" altLang="zh-CN" sz="1050" u="sng" dirty="0" smtClean="0">
                <a:solidFill>
                  <a:srgbClr val="FFFF00"/>
                </a:solidFill>
              </a:rPr>
              <a:t>PM</a:t>
            </a:r>
            <a:r>
              <a:rPr lang="zh-CN" altLang="en-US" sz="1050" u="sng" dirty="0" smtClean="0">
                <a:solidFill>
                  <a:srgbClr val="FFFF00"/>
                </a:solidFill>
              </a:rPr>
              <a:t>及交付经理绩效</a:t>
            </a:r>
            <a:endParaRPr lang="en-US" altLang="zh-CN" sz="1050" u="sng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050" u="sng" dirty="0" smtClean="0">
                <a:solidFill>
                  <a:srgbClr val="FFFF00"/>
                </a:solidFill>
              </a:rPr>
              <a:t>救火项目的</a:t>
            </a:r>
            <a:r>
              <a:rPr lang="en-US" altLang="zh-CN" sz="1050" u="sng" dirty="0" smtClean="0">
                <a:solidFill>
                  <a:srgbClr val="FFFF00"/>
                </a:solidFill>
              </a:rPr>
              <a:t>DM</a:t>
            </a:r>
            <a:r>
              <a:rPr lang="zh-CN" altLang="en-US" sz="1050" u="sng" dirty="0" smtClean="0">
                <a:solidFill>
                  <a:srgbClr val="FFFF00"/>
                </a:solidFill>
              </a:rPr>
              <a:t>和</a:t>
            </a:r>
            <a:r>
              <a:rPr lang="en-US" altLang="zh-CN" sz="1050" u="sng" dirty="0" smtClean="0">
                <a:solidFill>
                  <a:srgbClr val="FFFF00"/>
                </a:solidFill>
              </a:rPr>
              <a:t>PM</a:t>
            </a:r>
            <a:r>
              <a:rPr lang="zh-CN" altLang="en-US" sz="1050" u="sng" dirty="0" smtClean="0">
                <a:solidFill>
                  <a:srgbClr val="FFFF00"/>
                </a:solidFill>
              </a:rPr>
              <a:t>的季度及年度绩效需要备案审视</a:t>
            </a:r>
            <a:endParaRPr lang="en-US" altLang="zh-CN" sz="1050" u="sng" dirty="0">
              <a:solidFill>
                <a:srgbClr val="FFFF00"/>
              </a:solidFill>
            </a:endParaRPr>
          </a:p>
        </p:txBody>
      </p:sp>
      <p:sp>
        <p:nvSpPr>
          <p:cNvPr id="113" name="Left Brace 112"/>
          <p:cNvSpPr/>
          <p:nvPr/>
        </p:nvSpPr>
        <p:spPr>
          <a:xfrm>
            <a:off x="2932082" y="3235487"/>
            <a:ext cx="431247" cy="1055477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450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Up Arrow 50"/>
          <p:cNvSpPr/>
          <p:nvPr/>
        </p:nvSpPr>
        <p:spPr bwMode="auto">
          <a:xfrm>
            <a:off x="1216092" y="2125544"/>
            <a:ext cx="4738255" cy="714895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敏捷应用生命周期管理</a:t>
            </a:r>
            <a:endParaRPr lang="zh-CN" alt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910691" y="3009206"/>
            <a:ext cx="10470438" cy="2236125"/>
            <a:chOff x="2008600" y="1891472"/>
            <a:chExt cx="6741126" cy="3013038"/>
          </a:xfrm>
        </p:grpSpPr>
        <p:grpSp>
          <p:nvGrpSpPr>
            <p:cNvPr id="4" name="Group 3"/>
            <p:cNvGrpSpPr/>
            <p:nvPr/>
          </p:nvGrpSpPr>
          <p:grpSpPr>
            <a:xfrm>
              <a:off x="2107327" y="2795453"/>
              <a:ext cx="1532725" cy="564890"/>
              <a:chOff x="3158336" y="5899861"/>
              <a:chExt cx="1821115" cy="299645"/>
            </a:xfrm>
          </p:grpSpPr>
          <p:sp>
            <p:nvSpPr>
              <p:cNvPr id="5" name="圆角矩形 49"/>
              <p:cNvSpPr/>
              <p:nvPr/>
            </p:nvSpPr>
            <p:spPr bwMode="auto">
              <a:xfrm>
                <a:off x="3158336" y="5899861"/>
                <a:ext cx="1821115" cy="299645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</a:pPr>
                <a:r>
                  <a:rPr lang="zh-CN" altLang="en-US" sz="12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敏捷看板</a:t>
                </a: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3158336" y="6199506"/>
                <a:ext cx="181141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3675230" y="2795453"/>
              <a:ext cx="1532725" cy="564890"/>
              <a:chOff x="3158336" y="5899861"/>
              <a:chExt cx="1821115" cy="299645"/>
            </a:xfrm>
          </p:grpSpPr>
          <p:sp>
            <p:nvSpPr>
              <p:cNvPr id="8" name="圆角矩形 49"/>
              <p:cNvSpPr/>
              <p:nvPr/>
            </p:nvSpPr>
            <p:spPr bwMode="auto">
              <a:xfrm>
                <a:off x="3158336" y="5899861"/>
                <a:ext cx="1821115" cy="299645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</a:pPr>
                <a:r>
                  <a:rPr lang="zh-CN" altLang="en-US" sz="12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缺陷管理</a:t>
                </a: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3158336" y="6199506"/>
                <a:ext cx="181141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5227911" y="2795455"/>
              <a:ext cx="1682750" cy="564890"/>
              <a:chOff x="3158336" y="5899861"/>
              <a:chExt cx="1821115" cy="299645"/>
            </a:xfrm>
          </p:grpSpPr>
          <p:sp>
            <p:nvSpPr>
              <p:cNvPr id="11" name="圆角矩形 49"/>
              <p:cNvSpPr/>
              <p:nvPr/>
            </p:nvSpPr>
            <p:spPr bwMode="auto">
              <a:xfrm>
                <a:off x="3158336" y="5899861"/>
                <a:ext cx="1821115" cy="299645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</a:pPr>
                <a:r>
                  <a:rPr lang="zh-CN" altLang="en-US" sz="12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配置管理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3158336" y="6199506"/>
                <a:ext cx="181141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2107500" y="2039883"/>
              <a:ext cx="4803159" cy="564890"/>
              <a:chOff x="3158336" y="5899861"/>
              <a:chExt cx="1821115" cy="299645"/>
            </a:xfrm>
          </p:grpSpPr>
          <p:sp>
            <p:nvSpPr>
              <p:cNvPr id="14" name="圆角矩形 49"/>
              <p:cNvSpPr/>
              <p:nvPr/>
            </p:nvSpPr>
            <p:spPr bwMode="auto">
              <a:xfrm>
                <a:off x="3158336" y="5899861"/>
                <a:ext cx="1821115" cy="299645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</a:pPr>
                <a:r>
                  <a:rPr lang="zh-CN" altLang="en-US" sz="12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多方远程桌面及通话</a:t>
                </a: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3158336" y="6199506"/>
                <a:ext cx="181141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2107500" y="4151820"/>
              <a:ext cx="4803159" cy="564890"/>
              <a:chOff x="3158336" y="5899861"/>
              <a:chExt cx="1821115" cy="299645"/>
            </a:xfrm>
          </p:grpSpPr>
          <p:sp>
            <p:nvSpPr>
              <p:cNvPr id="17" name="圆角矩形 49"/>
              <p:cNvSpPr/>
              <p:nvPr/>
            </p:nvSpPr>
            <p:spPr bwMode="auto">
              <a:xfrm>
                <a:off x="3158336" y="5899861"/>
                <a:ext cx="1821115" cy="299645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</a:pPr>
                <a:r>
                  <a:rPr lang="zh-CN" altLang="en-US" sz="12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项目知识库</a:t>
                </a: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3158336" y="6199506"/>
                <a:ext cx="181141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圆角矩形 49"/>
            <p:cNvSpPr/>
            <p:nvPr/>
          </p:nvSpPr>
          <p:spPr bwMode="auto">
            <a:xfrm>
              <a:off x="7042838" y="2037408"/>
              <a:ext cx="1630155" cy="2679303"/>
            </a:xfrm>
            <a:prstGeom prst="roundRect">
              <a:avLst>
                <a:gd name="adj" fmla="val 0"/>
              </a:avLst>
            </a:prstGeom>
            <a:solidFill>
              <a:schemeClr val="accent3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>
                <a:lnSpc>
                  <a:spcPct val="90000"/>
                </a:lnSpc>
              </a:pP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一键</a:t>
              </a:r>
              <a:r>
                <a:rPr lang="en-US" altLang="zh-CN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IDE</a:t>
              </a: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：</a:t>
              </a:r>
              <a:endParaRPr lang="en-US" altLang="zh-CN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defTabSz="932472">
                <a:lnSpc>
                  <a:spcPct val="90000"/>
                </a:lnSpc>
              </a:pPr>
              <a:endParaRPr lang="en-US" altLang="zh-CN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>
                <a:lnSpc>
                  <a:spcPct val="90000"/>
                </a:lnSpc>
                <a:buFontTx/>
                <a:buChar char="-"/>
              </a:pP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开放平台开发</a:t>
              </a:r>
              <a:endParaRPr lang="en-US" altLang="zh-CN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>
                <a:lnSpc>
                  <a:spcPct val="90000"/>
                </a:lnSpc>
                <a:buFontTx/>
                <a:buChar char="-"/>
              </a:pP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报表开发</a:t>
              </a:r>
              <a:endParaRPr lang="en-US" altLang="zh-CN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>
                <a:lnSpc>
                  <a:spcPct val="90000"/>
                </a:lnSpc>
                <a:buFontTx/>
                <a:buChar char="-"/>
              </a:pP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后端开发</a:t>
              </a:r>
              <a:endParaRPr lang="en-US" altLang="zh-CN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>
                <a:lnSpc>
                  <a:spcPct val="90000"/>
                </a:lnSpc>
                <a:buFontTx/>
                <a:buChar char="-"/>
              </a:pP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前端开发</a:t>
              </a:r>
              <a:endParaRPr lang="en-US" altLang="zh-CN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>
                <a:lnSpc>
                  <a:spcPct val="90000"/>
                </a:lnSpc>
                <a:buFontTx/>
                <a:buChar char="-"/>
              </a:pP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移动开发</a:t>
              </a:r>
              <a:endParaRPr lang="en-US" altLang="zh-CN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>
                <a:lnSpc>
                  <a:spcPct val="90000"/>
                </a:lnSpc>
                <a:buFontTx/>
                <a:buChar char="-"/>
              </a:pP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大数据开发</a:t>
              </a:r>
              <a:endParaRPr lang="en-US" altLang="zh-CN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>
                <a:lnSpc>
                  <a:spcPct val="90000"/>
                </a:lnSpc>
                <a:buFontTx/>
                <a:buChar char="-"/>
              </a:pP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云计算开发</a:t>
              </a:r>
              <a:endParaRPr lang="en-US" altLang="zh-CN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>
                <a:lnSpc>
                  <a:spcPct val="90000"/>
                </a:lnSpc>
                <a:buFontTx/>
                <a:buChar char="-"/>
              </a:pPr>
              <a:r>
                <a:rPr lang="zh-CN" altLang="en-US" sz="1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。。。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042838" y="4716711"/>
              <a:ext cx="1595586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2110643" y="3446243"/>
              <a:ext cx="4814424" cy="629725"/>
              <a:chOff x="3158336" y="5865469"/>
              <a:chExt cx="1825386" cy="334037"/>
            </a:xfrm>
          </p:grpSpPr>
          <p:sp>
            <p:nvSpPr>
              <p:cNvPr id="24" name="圆角矩形 49"/>
              <p:cNvSpPr/>
              <p:nvPr/>
            </p:nvSpPr>
            <p:spPr bwMode="auto">
              <a:xfrm>
                <a:off x="3162607" y="5865469"/>
                <a:ext cx="1821115" cy="299645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</a:pPr>
                <a:r>
                  <a:rPr lang="zh-CN" altLang="en-US" sz="12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运维服务管理</a:t>
                </a: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3158336" y="6199506"/>
                <a:ext cx="1811416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 bwMode="auto">
            <a:xfrm>
              <a:off x="2008600" y="1891472"/>
              <a:ext cx="6741126" cy="301303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9312" y="5506797"/>
            <a:ext cx="10304037" cy="1059514"/>
            <a:chOff x="662423" y="5157663"/>
            <a:chExt cx="10304037" cy="1059514"/>
          </a:xfrm>
        </p:grpSpPr>
        <p:sp>
          <p:nvSpPr>
            <p:cNvPr id="26" name="圆柱形 22"/>
            <p:cNvSpPr/>
            <p:nvPr/>
          </p:nvSpPr>
          <p:spPr bwMode="auto">
            <a:xfrm>
              <a:off x="662423" y="5179150"/>
              <a:ext cx="1282279" cy="1038027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项目及任务</a:t>
              </a: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圆柱形 22"/>
            <p:cNvSpPr/>
            <p:nvPr/>
          </p:nvSpPr>
          <p:spPr bwMode="auto">
            <a:xfrm>
              <a:off x="2169798" y="5179150"/>
              <a:ext cx="1282279" cy="1038027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缺陷及事件</a:t>
              </a: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圆柱形 22"/>
            <p:cNvSpPr/>
            <p:nvPr/>
          </p:nvSpPr>
          <p:spPr bwMode="auto">
            <a:xfrm>
              <a:off x="3677173" y="5179149"/>
              <a:ext cx="1282279" cy="1038027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文档及代码</a:t>
              </a: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圆柱形 22"/>
            <p:cNvSpPr/>
            <p:nvPr/>
          </p:nvSpPr>
          <p:spPr bwMode="auto">
            <a:xfrm>
              <a:off x="5173302" y="5157666"/>
              <a:ext cx="1282279" cy="1038027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运维流程记录</a:t>
              </a: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圆柱形 22"/>
            <p:cNvSpPr/>
            <p:nvPr/>
          </p:nvSpPr>
          <p:spPr bwMode="auto">
            <a:xfrm>
              <a:off x="6669431" y="5157665"/>
              <a:ext cx="1282279" cy="1038027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项目显性知识</a:t>
              </a: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圆柱形 22"/>
            <p:cNvSpPr/>
            <p:nvPr/>
          </p:nvSpPr>
          <p:spPr bwMode="auto">
            <a:xfrm>
              <a:off x="8188052" y="5157664"/>
              <a:ext cx="1282279" cy="1038027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开发行为记录</a:t>
              </a: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圆柱形 22"/>
            <p:cNvSpPr/>
            <p:nvPr/>
          </p:nvSpPr>
          <p:spPr bwMode="auto">
            <a:xfrm>
              <a:off x="9684181" y="5157663"/>
              <a:ext cx="1282279" cy="1038027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工具及配置</a:t>
              </a:r>
              <a:endParaRPr lang="en-US" altLang="zh-CN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07231" y="2200781"/>
            <a:ext cx="2155975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Restful Services</a:t>
            </a:r>
            <a:b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Cloud</a:t>
            </a:r>
            <a:endParaRPr lang="zh-CN" altLang="en-US" sz="1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933871" y="945799"/>
            <a:ext cx="5271054" cy="1027548"/>
          </a:xfrm>
          <a:prstGeom prst="roundRect">
            <a:avLst/>
          </a:prstGeom>
          <a:noFill/>
          <a:ln w="3175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478" y="1077157"/>
            <a:ext cx="383300" cy="72397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88732" y="1207870"/>
            <a:ext cx="160043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支持访问设备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6" t="4941" r="15014" b="15190"/>
          <a:stretch/>
        </p:blipFill>
        <p:spPr>
          <a:xfrm>
            <a:off x="4197461" y="1049656"/>
            <a:ext cx="831649" cy="76244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36" b="89980" l="2844" r="98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469" y="942000"/>
            <a:ext cx="1392944" cy="1076066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898930" y="945894"/>
            <a:ext cx="2610493" cy="1806763"/>
            <a:chOff x="7504464" y="1410307"/>
            <a:chExt cx="2610493" cy="1806763"/>
          </a:xfrm>
        </p:grpSpPr>
        <p:sp>
          <p:nvSpPr>
            <p:cNvPr id="57" name="TextBox 56"/>
            <p:cNvSpPr txBox="1"/>
            <p:nvPr/>
          </p:nvSpPr>
          <p:spPr>
            <a:xfrm>
              <a:off x="7964381" y="1439851"/>
              <a:ext cx="2150576" cy="1757404"/>
            </a:xfrm>
            <a:prstGeom prst="rect">
              <a:avLst/>
            </a:prstGeom>
            <a:noFill/>
            <a:ln>
              <a:noFill/>
              <a:prstDash val="lgDashDotDot"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20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orte" panose="03060902040502070203" pitchFamily="66" charset="0"/>
                </a:rPr>
                <a:t>Agile Application Lifecycle Management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20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orte" panose="03060902040502070203" pitchFamily="66" charset="0"/>
                </a:rPr>
                <a:t>Platform</a:t>
              </a:r>
              <a:endParaRPr lang="zh-CN" altLang="en-US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orte" panose="03060902040502070203" pitchFamily="66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7504464" y="1410307"/>
              <a:ext cx="2606919" cy="1806763"/>
            </a:xfrm>
            <a:prstGeom prst="ellipse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lgDashDot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59420" y="783180"/>
            <a:ext cx="282613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3200" u="sng" dirty="0" smtClean="0">
                <a:solidFill>
                  <a:srgbClr val="FFFF00"/>
                </a:solidFill>
                <a:latin typeface="Forte" panose="03060902040502070203" pitchFamily="66" charset="0"/>
              </a:rPr>
              <a:t>Demo Time </a:t>
            </a:r>
            <a:r>
              <a:rPr lang="zh-CN" altLang="en-US" sz="3200" u="sng" dirty="0" smtClean="0">
                <a:solidFill>
                  <a:srgbClr val="FFFF00"/>
                </a:solidFill>
                <a:latin typeface="Forte" panose="03060902040502070203" pitchFamily="66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92022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96"/>
          <p:cNvSpPr/>
          <p:nvPr/>
        </p:nvSpPr>
        <p:spPr bwMode="auto">
          <a:xfrm rot="16200000">
            <a:off x="9061071" y="2931927"/>
            <a:ext cx="4501084" cy="148368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综合报表</a:t>
            </a:r>
            <a:endParaRPr lang="zh-CN" alt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6092507" y="1390522"/>
            <a:ext cx="3456582" cy="5060899"/>
            <a:chOff x="6092507" y="1852849"/>
            <a:chExt cx="3456582" cy="4598572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6092507" y="1852849"/>
              <a:ext cx="3456582" cy="4598572"/>
            </a:xfrm>
            <a:prstGeom prst="roundRect">
              <a:avLst>
                <a:gd name="adj" fmla="val 7062"/>
              </a:avLst>
            </a:prstGeom>
            <a:gradFill>
              <a:gsLst>
                <a:gs pos="65000">
                  <a:schemeClr val="bg1"/>
                </a:gs>
                <a:gs pos="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ln w="3175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olded Corner 4"/>
            <p:cNvSpPr/>
            <p:nvPr/>
          </p:nvSpPr>
          <p:spPr bwMode="auto">
            <a:xfrm>
              <a:off x="6292777" y="3829120"/>
              <a:ext cx="3100994" cy="470594"/>
            </a:xfrm>
            <a:prstGeom prst="foldedCorner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项目（群）成本使用情况报表</a:t>
              </a:r>
            </a:p>
          </p:txBody>
        </p:sp>
        <p:sp>
          <p:nvSpPr>
            <p:cNvPr id="6" name="Folded Corner 5"/>
            <p:cNvSpPr/>
            <p:nvPr/>
          </p:nvSpPr>
          <p:spPr bwMode="auto">
            <a:xfrm>
              <a:off x="6292777" y="4307716"/>
              <a:ext cx="3100994" cy="470594"/>
            </a:xfrm>
            <a:prstGeom prst="foldedCorner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项目（群）质量达成分析报表</a:t>
              </a:r>
            </a:p>
          </p:txBody>
        </p:sp>
        <p:sp>
          <p:nvSpPr>
            <p:cNvPr id="7" name="Folded Corner 6"/>
            <p:cNvSpPr/>
            <p:nvPr/>
          </p:nvSpPr>
          <p:spPr bwMode="auto">
            <a:xfrm>
              <a:off x="6299293" y="2375369"/>
              <a:ext cx="3100994" cy="470594"/>
            </a:xfrm>
            <a:prstGeom prst="foldedCorner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人力资源效能报表</a:t>
              </a:r>
            </a:p>
          </p:txBody>
        </p:sp>
        <p:sp>
          <p:nvSpPr>
            <p:cNvPr id="8" name="Folded Corner 7"/>
            <p:cNvSpPr/>
            <p:nvPr/>
          </p:nvSpPr>
          <p:spPr bwMode="auto">
            <a:xfrm>
              <a:off x="6299291" y="2857596"/>
              <a:ext cx="3100994" cy="470594"/>
            </a:xfrm>
            <a:prstGeom prst="foldedCorner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资源能力综合报表</a:t>
              </a:r>
            </a:p>
          </p:txBody>
        </p:sp>
        <p:sp>
          <p:nvSpPr>
            <p:cNvPr id="9" name="Folded Corner 8"/>
            <p:cNvSpPr/>
            <p:nvPr/>
          </p:nvSpPr>
          <p:spPr bwMode="auto">
            <a:xfrm>
              <a:off x="6299291" y="3336192"/>
              <a:ext cx="3100994" cy="470594"/>
            </a:xfrm>
            <a:prstGeom prst="foldedCorner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个人产能产量报表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16427" y="1866796"/>
              <a:ext cx="1833615" cy="5170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综合报表</a:t>
              </a:r>
            </a:p>
          </p:txBody>
        </p:sp>
        <p:sp>
          <p:nvSpPr>
            <p:cNvPr id="11" name="Folded Corner 10"/>
            <p:cNvSpPr/>
            <p:nvPr/>
          </p:nvSpPr>
          <p:spPr bwMode="auto">
            <a:xfrm>
              <a:off x="6281245" y="4822605"/>
              <a:ext cx="3100994" cy="470594"/>
            </a:xfrm>
            <a:prstGeom prst="foldedCorner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工程行为分析报表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6270127" y="2291464"/>
              <a:ext cx="308979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  <a:prstDash val="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olded Corner 12"/>
            <p:cNvSpPr/>
            <p:nvPr/>
          </p:nvSpPr>
          <p:spPr bwMode="auto">
            <a:xfrm>
              <a:off x="6271969" y="5303838"/>
              <a:ext cx="3100994" cy="470594"/>
            </a:xfrm>
            <a:prstGeom prst="foldedCorner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其他报表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292291" y="4239499"/>
              <a:ext cx="30785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278438" y="4716101"/>
              <a:ext cx="30785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97464" y="2799745"/>
              <a:ext cx="30785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300230" y="3276347"/>
              <a:ext cx="30785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311309" y="3761260"/>
              <a:ext cx="30785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279403" y="5245495"/>
              <a:ext cx="30785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282169" y="5738724"/>
              <a:ext cx="30785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49631" y="1081701"/>
            <a:ext cx="4697012" cy="2668384"/>
            <a:chOff x="822961" y="1346663"/>
            <a:chExt cx="8320732" cy="3724102"/>
          </a:xfrm>
        </p:grpSpPr>
        <p:sp>
          <p:nvSpPr>
            <p:cNvPr id="59" name="Rounded Rectangle 58"/>
            <p:cNvSpPr/>
            <p:nvPr/>
          </p:nvSpPr>
          <p:spPr bwMode="auto">
            <a:xfrm>
              <a:off x="822961" y="1346663"/>
              <a:ext cx="8296102" cy="3724102"/>
            </a:xfrm>
            <a:prstGeom prst="roundRect">
              <a:avLst>
                <a:gd name="adj" fmla="val 6536"/>
              </a:avLst>
            </a:prstGeom>
            <a:solidFill>
              <a:srgbClr val="FFFFC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954086" y="1520926"/>
              <a:ext cx="8189607" cy="3397995"/>
              <a:chOff x="3774131" y="179340"/>
              <a:chExt cx="8189607" cy="339799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774131" y="179340"/>
                <a:ext cx="8189607" cy="3397995"/>
                <a:chOff x="1903615" y="448887"/>
                <a:chExt cx="9612933" cy="4281055"/>
              </a:xfrm>
            </p:grpSpPr>
            <p:sp>
              <p:nvSpPr>
                <p:cNvPr id="25" name="Freeform 24"/>
                <p:cNvSpPr/>
                <p:nvPr/>
              </p:nvSpPr>
              <p:spPr>
                <a:xfrm>
                  <a:off x="2086494" y="1844689"/>
                  <a:ext cx="8233111" cy="1417271"/>
                </a:xfrm>
                <a:custGeom>
                  <a:avLst/>
                  <a:gdLst>
                    <a:gd name="connsiteX0" fmla="*/ 0 w 8233111"/>
                    <a:gd name="connsiteY0" fmla="*/ 1272584 h 1417271"/>
                    <a:gd name="connsiteX1" fmla="*/ 1404851 w 8233111"/>
                    <a:gd name="connsiteY1" fmla="*/ 399747 h 1417271"/>
                    <a:gd name="connsiteX2" fmla="*/ 3383280 w 8233111"/>
                    <a:gd name="connsiteY2" fmla="*/ 736 h 1417271"/>
                    <a:gd name="connsiteX3" fmla="*/ 3383280 w 8233111"/>
                    <a:gd name="connsiteY3" fmla="*/ 736 h 1417271"/>
                    <a:gd name="connsiteX4" fmla="*/ 5353397 w 8233111"/>
                    <a:gd name="connsiteY4" fmla="*/ 133740 h 1417271"/>
                    <a:gd name="connsiteX5" fmla="*/ 7248699 w 8233111"/>
                    <a:gd name="connsiteY5" fmla="*/ 1189456 h 1417271"/>
                    <a:gd name="connsiteX6" fmla="*/ 8113222 w 8233111"/>
                    <a:gd name="connsiteY6" fmla="*/ 1397274 h 1417271"/>
                    <a:gd name="connsiteX7" fmla="*/ 8204662 w 8233111"/>
                    <a:gd name="connsiteY7" fmla="*/ 1397274 h 141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33111" h="1417271">
                      <a:moveTo>
                        <a:pt x="0" y="1272584"/>
                      </a:moveTo>
                      <a:cubicBezTo>
                        <a:pt x="420485" y="942153"/>
                        <a:pt x="840971" y="611722"/>
                        <a:pt x="1404851" y="399747"/>
                      </a:cubicBezTo>
                      <a:cubicBezTo>
                        <a:pt x="1968731" y="187772"/>
                        <a:pt x="3383280" y="736"/>
                        <a:pt x="3383280" y="736"/>
                      </a:cubicBezTo>
                      <a:lnTo>
                        <a:pt x="3383280" y="736"/>
                      </a:lnTo>
                      <a:cubicBezTo>
                        <a:pt x="3711633" y="22903"/>
                        <a:pt x="4709160" y="-64380"/>
                        <a:pt x="5353397" y="133740"/>
                      </a:cubicBezTo>
                      <a:cubicBezTo>
                        <a:pt x="5997634" y="331860"/>
                        <a:pt x="6788728" y="978867"/>
                        <a:pt x="7248699" y="1189456"/>
                      </a:cubicBezTo>
                      <a:cubicBezTo>
                        <a:pt x="7708670" y="1400045"/>
                        <a:pt x="7953895" y="1362638"/>
                        <a:pt x="8113222" y="1397274"/>
                      </a:cubicBezTo>
                      <a:cubicBezTo>
                        <a:pt x="8272549" y="1431910"/>
                        <a:pt x="8238605" y="1414592"/>
                        <a:pt x="8204662" y="1397274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Straight Arrow Connector 25"/>
                <p:cNvCxnSpPr/>
                <p:nvPr/>
              </p:nvCxnSpPr>
              <p:spPr>
                <a:xfrm flipV="1">
                  <a:off x="2086494" y="772348"/>
                  <a:ext cx="0" cy="395759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1903615" y="4450318"/>
                  <a:ext cx="9343505" cy="2192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086494" y="1404851"/>
                  <a:ext cx="823311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0319605" y="448887"/>
                  <a:ext cx="0" cy="400143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2086495" y="595681"/>
                  <a:ext cx="2761181" cy="4329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000" dirty="0" smtClean="0">
                      <a:solidFill>
                        <a:prstClr val="black"/>
                      </a:solidFill>
                      <a:latin typeface="Calibri" panose="020F0502020204030204"/>
                      <a:ea typeface="宋体" panose="02010600030101010101" pitchFamily="2" charset="-122"/>
                    </a:rPr>
                    <a:t>r: resource</a:t>
                  </a:r>
                  <a:endParaRPr lang="zh-CN" altLang="en-US" sz="10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9878941" y="3902878"/>
                  <a:ext cx="1637607" cy="54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dirty="0" smtClean="0">
                      <a:solidFill>
                        <a:prstClr val="black"/>
                      </a:solidFill>
                      <a:latin typeface="Calibri" panose="020F0502020204030204"/>
                      <a:ea typeface="宋体" panose="02010600030101010101" pitchFamily="2" charset="-122"/>
                    </a:rPr>
                    <a:t>t: time</a:t>
                  </a:r>
                  <a:endParaRPr lang="zh-CN" altLang="en-US" sz="14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32" name="Straight Connector 31"/>
                <p:cNvCxnSpPr/>
                <p:nvPr/>
              </p:nvCxnSpPr>
              <p:spPr>
                <a:xfrm flipH="1">
                  <a:off x="2086493" y="1404851"/>
                  <a:ext cx="548640" cy="84789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>
                  <a:off x="2111432" y="1404850"/>
                  <a:ext cx="793865" cy="114847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2098961" y="1424794"/>
                  <a:ext cx="1126377" cy="159904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2726575" y="1404849"/>
                  <a:ext cx="901932" cy="118643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endCxn id="25" idx="1"/>
                </p:cNvCxnSpPr>
                <p:nvPr/>
              </p:nvCxnSpPr>
              <p:spPr>
                <a:xfrm flipH="1">
                  <a:off x="3491345" y="1413819"/>
                  <a:ext cx="565935" cy="83061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4323287" y="1424794"/>
                  <a:ext cx="457204" cy="57327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>
                  <a:endCxn id="25" idx="2"/>
                </p:cNvCxnSpPr>
                <p:nvPr/>
              </p:nvCxnSpPr>
              <p:spPr>
                <a:xfrm flipH="1">
                  <a:off x="5469774" y="1424794"/>
                  <a:ext cx="296521" cy="42063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6370286" y="1404849"/>
                  <a:ext cx="296521" cy="42063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7188444" y="1413819"/>
                  <a:ext cx="233608" cy="49810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7769005" y="1404849"/>
                  <a:ext cx="373926" cy="6650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8323426" y="1424061"/>
                  <a:ext cx="511119" cy="93675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8728866" y="1413819"/>
                  <a:ext cx="650113" cy="127119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9180762" y="1409334"/>
                  <a:ext cx="723422" cy="150843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9655321" y="1711430"/>
                  <a:ext cx="658092" cy="139049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833956" y="3167149"/>
                  <a:ext cx="479457" cy="6234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9372169" y="3063220"/>
                  <a:ext cx="941244" cy="1129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8601229" y="2617388"/>
                  <a:ext cx="1169738" cy="18329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884184" y="2203128"/>
                  <a:ext cx="1154774" cy="222526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6949031" y="1931136"/>
                  <a:ext cx="1219201" cy="24972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225820" y="1851658"/>
                  <a:ext cx="1295496" cy="257673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5186795" y="1878783"/>
                  <a:ext cx="1295496" cy="257673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605918" y="2017276"/>
                  <a:ext cx="1141527" cy="24330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3861741" y="2099237"/>
                  <a:ext cx="1048712" cy="235108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3282669" y="2322604"/>
                  <a:ext cx="960381" cy="21386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783464" y="2617388"/>
                  <a:ext cx="830588" cy="18329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328829" y="2928710"/>
                  <a:ext cx="759096" cy="15325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121175" y="3681855"/>
                  <a:ext cx="385947" cy="7903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/>
              <p:cNvSpPr txBox="1"/>
              <p:nvPr/>
            </p:nvSpPr>
            <p:spPr>
              <a:xfrm>
                <a:off x="4180675" y="2335725"/>
                <a:ext cx="5595861" cy="429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 smtClean="0">
                    <a:solidFill>
                      <a:srgbClr val="5B9BD5">
                        <a:lumMod val="75000"/>
                      </a:srgbClr>
                    </a:solidFill>
                    <a:latin typeface="Calibri" panose="020F0502020204030204"/>
                    <a:ea typeface="宋体" panose="02010600030101010101" pitchFamily="2" charset="-122"/>
                  </a:rPr>
                  <a:t>Project Normal Resource Requirement </a:t>
                </a:r>
                <a:endParaRPr lang="zh-CN" altLang="en-US" sz="1400" dirty="0">
                  <a:solidFill>
                    <a:srgbClr val="5B9BD5">
                      <a:lumMod val="75000"/>
                    </a:srgbClr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163631" y="870035"/>
                <a:ext cx="4573345" cy="429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 smtClean="0">
                    <a:solidFill>
                      <a:srgbClr val="FF0000"/>
                    </a:solidFill>
                    <a:latin typeface="Calibri" panose="020F0502020204030204"/>
                    <a:ea typeface="宋体" panose="02010600030101010101" pitchFamily="2" charset="-122"/>
                  </a:rPr>
                  <a:t>Redundancy Cost</a:t>
                </a:r>
                <a:endParaRPr lang="zh-CN" altLang="en-US" sz="1400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62" name="圆柱形 22"/>
          <p:cNvSpPr/>
          <p:nvPr/>
        </p:nvSpPr>
        <p:spPr bwMode="auto">
          <a:xfrm>
            <a:off x="3464501" y="4194611"/>
            <a:ext cx="1282279" cy="1038027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r>
              <a:rPr lang="zh-CN" altLang="en-US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项目人力地图</a:t>
            </a: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圆柱形 22"/>
          <p:cNvSpPr/>
          <p:nvPr/>
        </p:nvSpPr>
        <p:spPr bwMode="auto">
          <a:xfrm>
            <a:off x="1954113" y="4194610"/>
            <a:ext cx="1282279" cy="1038027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r>
              <a:rPr lang="zh-CN" altLang="en-US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订单</a:t>
            </a: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圆柱形 22"/>
          <p:cNvSpPr/>
          <p:nvPr/>
        </p:nvSpPr>
        <p:spPr bwMode="auto">
          <a:xfrm>
            <a:off x="3458929" y="5393828"/>
            <a:ext cx="1282279" cy="1038027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r>
              <a:rPr lang="zh-CN" altLang="en-US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人力资源池</a:t>
            </a: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圆柱形 22"/>
          <p:cNvSpPr/>
          <p:nvPr/>
        </p:nvSpPr>
        <p:spPr bwMode="auto">
          <a:xfrm>
            <a:off x="1954112" y="5393827"/>
            <a:ext cx="1282279" cy="1038027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r>
              <a:rPr lang="zh-CN" altLang="en-US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项目流程</a:t>
            </a: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圆柱形 22"/>
          <p:cNvSpPr/>
          <p:nvPr/>
        </p:nvSpPr>
        <p:spPr bwMode="auto">
          <a:xfrm>
            <a:off x="481150" y="4229552"/>
            <a:ext cx="1282279" cy="1038027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r>
              <a:rPr lang="zh-CN" altLang="en-US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过程质量</a:t>
            </a: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6" name="Straight Connector 75"/>
          <p:cNvCxnSpPr>
            <a:endCxn id="8" idx="1"/>
          </p:cNvCxnSpPr>
          <p:nvPr/>
        </p:nvCxnSpPr>
        <p:spPr>
          <a:xfrm>
            <a:off x="3815381" y="1989459"/>
            <a:ext cx="2483910" cy="765777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324527" y="2613215"/>
            <a:ext cx="3962528" cy="1723708"/>
          </a:xfrm>
          <a:prstGeom prst="line">
            <a:avLst/>
          </a:prstGeom>
          <a:ln w="28575">
            <a:solidFill>
              <a:schemeClr val="bg2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 bwMode="auto">
          <a:xfrm>
            <a:off x="223651" y="4066729"/>
            <a:ext cx="4755674" cy="250863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圆柱形 22"/>
          <p:cNvSpPr/>
          <p:nvPr/>
        </p:nvSpPr>
        <p:spPr bwMode="auto">
          <a:xfrm>
            <a:off x="575448" y="5409042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圆柱形 22"/>
          <p:cNvSpPr/>
          <p:nvPr/>
        </p:nvSpPr>
        <p:spPr bwMode="auto">
          <a:xfrm>
            <a:off x="727848" y="5561442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圆柱形 22"/>
          <p:cNvSpPr/>
          <p:nvPr/>
        </p:nvSpPr>
        <p:spPr bwMode="auto">
          <a:xfrm>
            <a:off x="880248" y="5713842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圆柱形 22"/>
          <p:cNvSpPr/>
          <p:nvPr/>
        </p:nvSpPr>
        <p:spPr bwMode="auto">
          <a:xfrm>
            <a:off x="1032648" y="5866242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圆柱形 22"/>
          <p:cNvSpPr/>
          <p:nvPr/>
        </p:nvSpPr>
        <p:spPr bwMode="auto">
          <a:xfrm>
            <a:off x="1185048" y="6018642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圆柱形 22"/>
          <p:cNvSpPr/>
          <p:nvPr/>
        </p:nvSpPr>
        <p:spPr bwMode="auto">
          <a:xfrm>
            <a:off x="1030576" y="5339131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圆柱形 22"/>
          <p:cNvSpPr/>
          <p:nvPr/>
        </p:nvSpPr>
        <p:spPr bwMode="auto">
          <a:xfrm>
            <a:off x="1182976" y="5491531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圆柱形 22"/>
          <p:cNvSpPr/>
          <p:nvPr/>
        </p:nvSpPr>
        <p:spPr bwMode="auto">
          <a:xfrm>
            <a:off x="1335376" y="5643931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圆柱形 22"/>
          <p:cNvSpPr/>
          <p:nvPr/>
        </p:nvSpPr>
        <p:spPr bwMode="auto">
          <a:xfrm>
            <a:off x="371638" y="5649852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圆柱形 22"/>
          <p:cNvSpPr/>
          <p:nvPr/>
        </p:nvSpPr>
        <p:spPr bwMode="auto">
          <a:xfrm>
            <a:off x="524038" y="5802252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圆柱形 22"/>
          <p:cNvSpPr/>
          <p:nvPr/>
        </p:nvSpPr>
        <p:spPr bwMode="auto">
          <a:xfrm>
            <a:off x="676438" y="5954652"/>
            <a:ext cx="411763" cy="432779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909" y="4610900"/>
            <a:ext cx="493407" cy="93194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6" t="4941" r="15014" b="15190"/>
          <a:stretch/>
        </p:blipFill>
        <p:spPr>
          <a:xfrm>
            <a:off x="10850420" y="3427447"/>
            <a:ext cx="831649" cy="76244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36" b="89980" l="2844" r="98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41" y="1852849"/>
            <a:ext cx="1392944" cy="1076066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 rot="12205518">
            <a:off x="9670470" y="1788039"/>
            <a:ext cx="2204299" cy="1681179"/>
            <a:chOff x="6254840" y="1013297"/>
            <a:chExt cx="2204299" cy="1681179"/>
          </a:xfrm>
        </p:grpSpPr>
        <p:sp>
          <p:nvSpPr>
            <p:cNvPr id="100" name="Arc 99"/>
            <p:cNvSpPr/>
            <p:nvPr/>
          </p:nvSpPr>
          <p:spPr>
            <a:xfrm rot="1177487">
              <a:off x="6475656" y="1342280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Arc 100"/>
            <p:cNvSpPr/>
            <p:nvPr/>
          </p:nvSpPr>
          <p:spPr>
            <a:xfrm rot="1177487">
              <a:off x="6703616" y="1237282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Arc 101"/>
            <p:cNvSpPr/>
            <p:nvPr/>
          </p:nvSpPr>
          <p:spPr>
            <a:xfrm rot="1177487">
              <a:off x="6962508" y="1140956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Arc 102"/>
            <p:cNvSpPr/>
            <p:nvPr/>
          </p:nvSpPr>
          <p:spPr>
            <a:xfrm rot="1177487">
              <a:off x="7255314" y="1013297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Arc 103"/>
            <p:cNvSpPr/>
            <p:nvPr/>
          </p:nvSpPr>
          <p:spPr>
            <a:xfrm rot="1177487">
              <a:off x="6254840" y="1465562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 rot="12205518">
            <a:off x="9692803" y="4177549"/>
            <a:ext cx="2204299" cy="1681179"/>
            <a:chOff x="6254840" y="1013297"/>
            <a:chExt cx="2204299" cy="1681179"/>
          </a:xfrm>
        </p:grpSpPr>
        <p:sp>
          <p:nvSpPr>
            <p:cNvPr id="106" name="Arc 105"/>
            <p:cNvSpPr/>
            <p:nvPr/>
          </p:nvSpPr>
          <p:spPr>
            <a:xfrm rot="1177487">
              <a:off x="6475656" y="1342280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Arc 106"/>
            <p:cNvSpPr/>
            <p:nvPr/>
          </p:nvSpPr>
          <p:spPr>
            <a:xfrm rot="1177487">
              <a:off x="6703616" y="1237282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Arc 107"/>
            <p:cNvSpPr/>
            <p:nvPr/>
          </p:nvSpPr>
          <p:spPr>
            <a:xfrm rot="1177487">
              <a:off x="6962508" y="1140956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Arc 108"/>
            <p:cNvSpPr/>
            <p:nvPr/>
          </p:nvSpPr>
          <p:spPr>
            <a:xfrm rot="1177487">
              <a:off x="7255314" y="1013297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Arc 109"/>
            <p:cNvSpPr/>
            <p:nvPr/>
          </p:nvSpPr>
          <p:spPr>
            <a:xfrm rot="1177487">
              <a:off x="6254840" y="1465562"/>
              <a:ext cx="1203825" cy="1228914"/>
            </a:xfrm>
            <a:prstGeom prst="arc">
              <a:avLst/>
            </a:prstGeom>
            <a:ln>
              <a:solidFill>
                <a:schemeClr val="tx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Straight Connector 111"/>
          <p:cNvCxnSpPr/>
          <p:nvPr/>
        </p:nvCxnSpPr>
        <p:spPr>
          <a:xfrm>
            <a:off x="10003405" y="751316"/>
            <a:ext cx="0" cy="5661712"/>
          </a:xfrm>
          <a:prstGeom prst="line">
            <a:avLst/>
          </a:prstGeom>
          <a:ln w="762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489062" y="3060959"/>
            <a:ext cx="1352256" cy="14957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Login &amp; Check Report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Portal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Everywhere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Anytime</a:t>
            </a:r>
            <a:endParaRPr lang="zh-CN" altLang="en-US" sz="1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030643" y="650351"/>
            <a:ext cx="2104745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rgbClr val="FFC000"/>
                </a:solidFill>
              </a:rPr>
              <a:t>Firewall for </a:t>
            </a:r>
            <a:endParaRPr lang="zh-CN" altLang="en-US" sz="1400" dirty="0">
              <a:solidFill>
                <a:srgbClr val="FFC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solidFill>
                  <a:srgbClr val="FFC000"/>
                </a:solidFill>
              </a:rPr>
              <a:t>Secured Authentication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 flipH="1">
            <a:off x="10047569" y="1307891"/>
            <a:ext cx="1960516" cy="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Striped Right Arrow 120"/>
          <p:cNvSpPr/>
          <p:nvPr/>
        </p:nvSpPr>
        <p:spPr bwMode="auto">
          <a:xfrm>
            <a:off x="5026277" y="4767953"/>
            <a:ext cx="1052451" cy="1153188"/>
          </a:xfrm>
          <a:prstGeom prst="stripedRightArrow">
            <a:avLst/>
          </a:prstGeom>
          <a:solidFill>
            <a:schemeClr val="tx1">
              <a:lumMod val="75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ETL</a:t>
            </a:r>
            <a:endParaRPr lang="zh-CN" alt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14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triped Right Arrow 114"/>
          <p:cNvSpPr/>
          <p:nvPr/>
        </p:nvSpPr>
        <p:spPr bwMode="auto">
          <a:xfrm>
            <a:off x="259834" y="1754921"/>
            <a:ext cx="9037080" cy="3735445"/>
          </a:xfrm>
          <a:prstGeom prst="stripedRightArrow">
            <a:avLst>
              <a:gd name="adj1" fmla="val 75814"/>
              <a:gd name="adj2" fmla="val 50000"/>
            </a:avLst>
          </a:prstGeom>
          <a:solidFill>
            <a:schemeClr val="tx1">
              <a:lumMod val="95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大数据与工程行为分析</a:t>
            </a:r>
            <a:endParaRPr lang="zh-CN" altLang="en-US" dirty="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7157998" y="1765198"/>
            <a:ext cx="2380855" cy="30909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ounded Rectangle 54"/>
          <p:cNvSpPr/>
          <p:nvPr/>
        </p:nvSpPr>
        <p:spPr bwMode="auto">
          <a:xfrm>
            <a:off x="287610" y="4856194"/>
            <a:ext cx="4027512" cy="123802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175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254429" y="1906938"/>
            <a:ext cx="4027512" cy="134901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175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37" y="2257667"/>
            <a:ext cx="605050" cy="610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01" y="2566525"/>
            <a:ext cx="295675" cy="5508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5908" y="2296009"/>
            <a:ext cx="71406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</a:t>
            </a:r>
            <a:endParaRPr lang="zh-CN" altLang="en-US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419" y="2257667"/>
            <a:ext cx="601017" cy="610722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00" y="2257667"/>
            <a:ext cx="856509" cy="6255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03" y="2257667"/>
            <a:ext cx="615616" cy="62555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Rounded Rectangle 34"/>
          <p:cNvSpPr/>
          <p:nvPr/>
        </p:nvSpPr>
        <p:spPr bwMode="auto">
          <a:xfrm>
            <a:off x="589697" y="3082202"/>
            <a:ext cx="3555422" cy="64141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265835" y="2881719"/>
            <a:ext cx="0" cy="219189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041878" y="2863014"/>
            <a:ext cx="0" cy="219189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899741" y="2888512"/>
            <a:ext cx="0" cy="219189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79918" y="2883224"/>
            <a:ext cx="0" cy="219189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7434" y="2900843"/>
            <a:ext cx="3726946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Behavior Tracking Plugins &amp; Components Within</a:t>
            </a:r>
            <a:r>
              <a:rPr lang="zh-CN" alt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4443" y="1269878"/>
            <a:ext cx="1440574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Programmer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40" y="4070329"/>
            <a:ext cx="555920" cy="56489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20" y="1213658"/>
            <a:ext cx="549136" cy="55800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32" y="1225395"/>
            <a:ext cx="549136" cy="55800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46" y="1225395"/>
            <a:ext cx="549136" cy="55800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38618" y="4142897"/>
            <a:ext cx="1440574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Tester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38" y="4070329"/>
            <a:ext cx="555920" cy="5648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47" y="4066469"/>
            <a:ext cx="555920" cy="56489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97" y="5133740"/>
            <a:ext cx="862457" cy="297416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37" y="4983241"/>
            <a:ext cx="988819" cy="673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15" y="5019517"/>
            <a:ext cx="650542" cy="661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233335" y="4973102"/>
            <a:ext cx="101929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Testing Tools</a:t>
            </a:r>
            <a:endParaRPr lang="zh-CN" altLang="en-US" sz="1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8" name="Rounded Rectangle 57"/>
          <p:cNvSpPr/>
          <p:nvPr/>
        </p:nvSpPr>
        <p:spPr bwMode="auto">
          <a:xfrm rot="5400000">
            <a:off x="3183915" y="2614585"/>
            <a:ext cx="5163016" cy="223598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175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479" y="1750571"/>
            <a:ext cx="1080215" cy="349878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TextBox 59"/>
          <p:cNvSpPr txBox="1"/>
          <p:nvPr/>
        </p:nvSpPr>
        <p:spPr>
          <a:xfrm>
            <a:off x="5669555" y="1370127"/>
            <a:ext cx="112564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敏捷看板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93449" y="2100450"/>
            <a:ext cx="112564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缺陷跟踪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67" y="2495614"/>
            <a:ext cx="881639" cy="447938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TextBox 62"/>
          <p:cNvSpPr txBox="1"/>
          <p:nvPr/>
        </p:nvSpPr>
        <p:spPr>
          <a:xfrm>
            <a:off x="5757767" y="3019546"/>
            <a:ext cx="112564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文档协作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5024" y="3424918"/>
            <a:ext cx="514712" cy="52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TextBox 64"/>
          <p:cNvSpPr txBox="1"/>
          <p:nvPr/>
        </p:nvSpPr>
        <p:spPr>
          <a:xfrm flipH="1">
            <a:off x="4516754" y="2855494"/>
            <a:ext cx="1162889" cy="13303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Agile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Lifecycle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Platform</a:t>
            </a:r>
            <a:endParaRPr lang="zh-CN" altLang="en-US" sz="105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561853" y="1151069"/>
            <a:ext cx="0" cy="51630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4470" y="4463361"/>
            <a:ext cx="603006" cy="612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6" name="TextBox 75"/>
          <p:cNvSpPr txBox="1"/>
          <p:nvPr/>
        </p:nvSpPr>
        <p:spPr>
          <a:xfrm>
            <a:off x="5757767" y="4007567"/>
            <a:ext cx="112564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代码协作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732205" y="5119213"/>
            <a:ext cx="105775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远程会议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24169" y="5484206"/>
            <a:ext cx="784102" cy="580252"/>
            <a:chOff x="8535659" y="4669895"/>
            <a:chExt cx="876300" cy="6381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Rectangle 79"/>
            <p:cNvSpPr/>
            <p:nvPr/>
          </p:nvSpPr>
          <p:spPr bwMode="auto">
            <a:xfrm>
              <a:off x="8612427" y="4746567"/>
              <a:ext cx="722765" cy="54107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35659" y="4669895"/>
              <a:ext cx="876300" cy="638175"/>
            </a:xfrm>
            <a:prstGeom prst="rect">
              <a:avLst/>
            </a:prstGeom>
          </p:spPr>
        </p:pic>
      </p:grpSp>
      <p:sp>
        <p:nvSpPr>
          <p:cNvPr id="33" name="Can 32"/>
          <p:cNvSpPr/>
          <p:nvPr/>
        </p:nvSpPr>
        <p:spPr bwMode="auto">
          <a:xfrm>
            <a:off x="7722974" y="5365764"/>
            <a:ext cx="1301671" cy="1031691"/>
          </a:xfrm>
          <a:prstGeom prst="can">
            <a:avLst/>
          </a:prstGeom>
          <a:solidFill>
            <a:schemeClr val="tx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22974" y="5705288"/>
            <a:ext cx="1324958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Quality Database</a:t>
            </a:r>
            <a:endParaRPr lang="zh-CN" altLang="en-US" sz="11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71914" y="1846227"/>
            <a:ext cx="1093889" cy="136498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Aggregated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Engineering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Behavior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Files</a:t>
            </a:r>
            <a:endParaRPr lang="zh-CN" altLang="en-US" sz="11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392042" y="2563028"/>
            <a:ext cx="1877449" cy="2053566"/>
            <a:chOff x="8060027" y="2453006"/>
            <a:chExt cx="2098207" cy="22585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435" y="2472568"/>
              <a:ext cx="330442" cy="6058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835" y="2624968"/>
              <a:ext cx="330442" cy="6058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7235" y="2777368"/>
              <a:ext cx="330442" cy="6058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635" y="2929768"/>
              <a:ext cx="330442" cy="6058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035" y="3082168"/>
              <a:ext cx="330442" cy="60585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4435" y="3234568"/>
              <a:ext cx="330442" cy="6058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593" y="2808412"/>
              <a:ext cx="330442" cy="60585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2993" y="2960812"/>
              <a:ext cx="330442" cy="60585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393" y="3113212"/>
              <a:ext cx="330442" cy="60585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793" y="3265612"/>
              <a:ext cx="330442" cy="60585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440" y="2775494"/>
              <a:ext cx="330442" cy="60585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840" y="2927894"/>
              <a:ext cx="330442" cy="60585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104" y="3612725"/>
              <a:ext cx="330442" cy="60585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640" y="3232694"/>
              <a:ext cx="330442" cy="60585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3040" y="3385094"/>
              <a:ext cx="330442" cy="60585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5440" y="3537494"/>
              <a:ext cx="330442" cy="60585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592" y="2453006"/>
              <a:ext cx="330442" cy="60585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992" y="2605406"/>
              <a:ext cx="330442" cy="60585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5392" y="2757806"/>
              <a:ext cx="330442" cy="60585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7792" y="2910206"/>
              <a:ext cx="330442" cy="605852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422" y="3253326"/>
              <a:ext cx="330442" cy="60585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780" y="3284370"/>
              <a:ext cx="330442" cy="605852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7180" y="3436770"/>
              <a:ext cx="330442" cy="60585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027" y="3403852"/>
              <a:ext cx="330442" cy="605852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2427" y="3556252"/>
              <a:ext cx="330442" cy="605852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5483" y="3802791"/>
              <a:ext cx="330442" cy="605852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841" y="3833835"/>
              <a:ext cx="330442" cy="605852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241" y="3986235"/>
              <a:ext cx="330442" cy="605852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4088" y="3953317"/>
              <a:ext cx="330442" cy="605852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488" y="4105717"/>
              <a:ext cx="330442" cy="605852"/>
            </a:xfrm>
            <a:prstGeom prst="rect">
              <a:avLst/>
            </a:prstGeom>
          </p:spPr>
        </p:pic>
      </p:grpSp>
      <p:grpSp>
        <p:nvGrpSpPr>
          <p:cNvPr id="112" name="Group 111"/>
          <p:cNvGrpSpPr/>
          <p:nvPr/>
        </p:nvGrpSpPr>
        <p:grpSpPr>
          <a:xfrm>
            <a:off x="10527840" y="4553584"/>
            <a:ext cx="1823710" cy="1925324"/>
            <a:chOff x="10527840" y="4557852"/>
            <a:chExt cx="1823710" cy="1925324"/>
          </a:xfrm>
        </p:grpSpPr>
        <p:grpSp>
          <p:nvGrpSpPr>
            <p:cNvPr id="88" name="Group 87"/>
            <p:cNvGrpSpPr/>
            <p:nvPr/>
          </p:nvGrpSpPr>
          <p:grpSpPr>
            <a:xfrm>
              <a:off x="10555263" y="5007699"/>
              <a:ext cx="957632" cy="1306387"/>
              <a:chOff x="6373745" y="862049"/>
              <a:chExt cx="3291840" cy="5341464"/>
            </a:xfrm>
          </p:grpSpPr>
          <p:sp>
            <p:nvSpPr>
              <p:cNvPr id="89" name="Folded Corner 88"/>
              <p:cNvSpPr/>
              <p:nvPr/>
            </p:nvSpPr>
            <p:spPr bwMode="auto">
              <a:xfrm>
                <a:off x="6373745" y="1323716"/>
                <a:ext cx="3291840" cy="4879797"/>
              </a:xfrm>
              <a:prstGeom prst="foldedCorner">
                <a:avLst/>
              </a:prstGeom>
              <a:solidFill>
                <a:schemeClr val="accent1">
                  <a:lumMod val="20000"/>
                  <a:lumOff val="80000"/>
                  <a:alpha val="7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373745" y="862049"/>
                <a:ext cx="1695796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70000"/>
                </a:schemeClr>
              </a:solidFill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zh-CN" altLang="en-US" sz="1200" b="1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0671026" y="5048263"/>
              <a:ext cx="957632" cy="1306387"/>
              <a:chOff x="6373745" y="862049"/>
              <a:chExt cx="3291840" cy="5341464"/>
            </a:xfrm>
          </p:grpSpPr>
          <p:sp>
            <p:nvSpPr>
              <p:cNvPr id="92" name="Folded Corner 91"/>
              <p:cNvSpPr/>
              <p:nvPr/>
            </p:nvSpPr>
            <p:spPr bwMode="auto">
              <a:xfrm>
                <a:off x="6373745" y="1323716"/>
                <a:ext cx="3291840" cy="4879797"/>
              </a:xfrm>
              <a:prstGeom prst="foldedCorner">
                <a:avLst/>
              </a:prstGeom>
              <a:solidFill>
                <a:schemeClr val="accent1">
                  <a:lumMod val="20000"/>
                  <a:lumOff val="80000"/>
                  <a:alpha val="7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373745" y="862049"/>
                <a:ext cx="1695796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70000"/>
                </a:schemeClr>
              </a:solidFill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zh-CN" altLang="en-US" sz="1200" b="1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10836882" y="5119298"/>
              <a:ext cx="957632" cy="1306387"/>
              <a:chOff x="6373745" y="862049"/>
              <a:chExt cx="3291840" cy="5341464"/>
            </a:xfrm>
          </p:grpSpPr>
          <p:sp>
            <p:nvSpPr>
              <p:cNvPr id="101" name="Folded Corner 100"/>
              <p:cNvSpPr/>
              <p:nvPr/>
            </p:nvSpPr>
            <p:spPr bwMode="auto">
              <a:xfrm>
                <a:off x="6373745" y="1323716"/>
                <a:ext cx="3291840" cy="4879797"/>
              </a:xfrm>
              <a:prstGeom prst="foldedCorner">
                <a:avLst/>
              </a:prstGeom>
              <a:solidFill>
                <a:schemeClr val="accent1">
                  <a:lumMod val="20000"/>
                  <a:lumOff val="80000"/>
                  <a:alpha val="7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6373745" y="862049"/>
                <a:ext cx="1695796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70000"/>
                </a:schemeClr>
              </a:solidFill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zh-CN" altLang="en-US" sz="1200" b="1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1016017" y="5176789"/>
              <a:ext cx="957632" cy="1306387"/>
              <a:chOff x="6373745" y="862049"/>
              <a:chExt cx="3291840" cy="5341464"/>
            </a:xfrm>
          </p:grpSpPr>
          <p:sp>
            <p:nvSpPr>
              <p:cNvPr id="104" name="Folded Corner 103"/>
              <p:cNvSpPr/>
              <p:nvPr/>
            </p:nvSpPr>
            <p:spPr bwMode="auto">
              <a:xfrm>
                <a:off x="6373745" y="1323716"/>
                <a:ext cx="3291840" cy="4879797"/>
              </a:xfrm>
              <a:prstGeom prst="foldedCorner">
                <a:avLst/>
              </a:prstGeom>
              <a:solidFill>
                <a:schemeClr val="accent1">
                  <a:lumMod val="20000"/>
                  <a:lumOff val="80000"/>
                  <a:alpha val="7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6373745" y="862049"/>
                <a:ext cx="1695796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70000"/>
                </a:schemeClr>
              </a:solidFill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zh-CN" altLang="en-US" sz="1200" b="1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0527840" y="4557852"/>
              <a:ext cx="1823710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Quality Reports</a:t>
              </a:r>
              <a:endParaRPr lang="zh-CN" altLang="en-US" sz="12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107" name="Straight Connector 106"/>
          <p:cNvCxnSpPr/>
          <p:nvPr/>
        </p:nvCxnSpPr>
        <p:spPr>
          <a:xfrm flipV="1">
            <a:off x="9046451" y="6005371"/>
            <a:ext cx="1305305" cy="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531727" y="4021983"/>
            <a:ext cx="820029" cy="133983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278138" y="2331282"/>
            <a:ext cx="3198031" cy="870300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4340453" y="3927164"/>
            <a:ext cx="2951474" cy="1422876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6879317" y="4385957"/>
            <a:ext cx="628227" cy="686592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906703" y="5875160"/>
            <a:ext cx="994307" cy="0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/>
          <p:cNvGrpSpPr/>
          <p:nvPr/>
        </p:nvGrpSpPr>
        <p:grpSpPr>
          <a:xfrm>
            <a:off x="9841852" y="1331181"/>
            <a:ext cx="2191441" cy="1846042"/>
            <a:chOff x="9706818" y="1247366"/>
            <a:chExt cx="2191441" cy="1846042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6818" y="1448086"/>
              <a:ext cx="2191441" cy="1645322"/>
            </a:xfrm>
            <a:prstGeom prst="rect">
              <a:avLst/>
            </a:prstGeom>
            <a:effectLst>
              <a:glow rad="762000">
                <a:schemeClr val="accent5">
                  <a:satMod val="175000"/>
                  <a:alpha val="10000"/>
                </a:schemeClr>
              </a:glow>
              <a:outerShdw blurRad="50800" dist="50800" dir="5400000" algn="ctr" rotWithShape="0">
                <a:srgbClr val="000000">
                  <a:alpha val="48000"/>
                </a:srgbClr>
              </a:outerShdw>
            </a:effectLst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4507" y="1247366"/>
              <a:ext cx="943245" cy="606557"/>
            </a:xfrm>
            <a:prstGeom prst="rect">
              <a:avLst/>
            </a:prstGeom>
            <a:effectLst>
              <a:glow rad="762000">
                <a:schemeClr val="accent5">
                  <a:satMod val="175000"/>
                  <a:alpha val="10000"/>
                </a:schemeClr>
              </a:glow>
              <a:outerShdw blurRad="50800" dist="50800" dir="5400000" algn="ctr" rotWithShape="0">
                <a:srgbClr val="000000">
                  <a:alpha val="48000"/>
                </a:srgbClr>
              </a:outerShdw>
            </a:effectLst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54"/>
            <a:stretch/>
          </p:blipFill>
          <p:spPr>
            <a:xfrm>
              <a:off x="10761263" y="1292232"/>
              <a:ext cx="1019497" cy="424328"/>
            </a:xfrm>
            <a:prstGeom prst="rect">
              <a:avLst/>
            </a:prstGeom>
            <a:effectLst>
              <a:glow rad="762000">
                <a:schemeClr val="accent5">
                  <a:satMod val="175000"/>
                  <a:alpha val="10000"/>
                </a:schemeClr>
              </a:glow>
              <a:outerShdw blurRad="50800" dist="50800" dir="5400000" algn="ctr" rotWithShape="0">
                <a:srgbClr val="000000">
                  <a:alpha val="48000"/>
                </a:srgbClr>
              </a:outerShdw>
            </a:effectLst>
          </p:spPr>
        </p:pic>
      </p:grpSp>
      <p:cxnSp>
        <p:nvCxnSpPr>
          <p:cNvPr id="132" name="Straight Connector 131"/>
          <p:cNvCxnSpPr/>
          <p:nvPr/>
        </p:nvCxnSpPr>
        <p:spPr>
          <a:xfrm flipV="1">
            <a:off x="9087695" y="1765198"/>
            <a:ext cx="854010" cy="828740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8383184" y="2618145"/>
            <a:ext cx="1561865" cy="2881603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11582682" y="2618145"/>
            <a:ext cx="8888" cy="19354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10367983" y="793928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/>
              <a:t>工程行</a:t>
            </a:r>
            <a:r>
              <a:rPr lang="zh-CN" altLang="en-US" sz="1200" dirty="0" smtClean="0"/>
              <a:t>为大数据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分析平台</a:t>
            </a:r>
            <a:endParaRPr lang="zh-CN" altLang="en-US" sz="1200" dirty="0"/>
          </a:p>
        </p:txBody>
      </p:sp>
      <p:sp>
        <p:nvSpPr>
          <p:cNvPr id="144" name="Rounded Rectangle 143"/>
          <p:cNvSpPr/>
          <p:nvPr/>
        </p:nvSpPr>
        <p:spPr bwMode="auto">
          <a:xfrm>
            <a:off x="9930167" y="763323"/>
            <a:ext cx="2080676" cy="2355707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Rounded Rectangle 151"/>
          <p:cNvSpPr/>
          <p:nvPr/>
        </p:nvSpPr>
        <p:spPr bwMode="auto">
          <a:xfrm>
            <a:off x="10388170" y="4553584"/>
            <a:ext cx="1645123" cy="206503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3" name="Rounded Rectangle 152"/>
          <p:cNvSpPr/>
          <p:nvPr/>
        </p:nvSpPr>
        <p:spPr bwMode="auto">
          <a:xfrm>
            <a:off x="598170" y="5819420"/>
            <a:ext cx="3555422" cy="64141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4" name="Straight Connector 153"/>
          <p:cNvCxnSpPr>
            <a:stCxn id="53" idx="2"/>
          </p:cNvCxnSpPr>
          <p:nvPr/>
        </p:nvCxnSpPr>
        <p:spPr>
          <a:xfrm flipH="1">
            <a:off x="1631025" y="5431156"/>
            <a:ext cx="1" cy="409939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2682280" y="5632301"/>
            <a:ext cx="0" cy="219189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56" idx="2"/>
          </p:cNvCxnSpPr>
          <p:nvPr/>
        </p:nvCxnSpPr>
        <p:spPr>
          <a:xfrm>
            <a:off x="3689386" y="5680563"/>
            <a:ext cx="0" cy="201046"/>
          </a:xfrm>
          <a:prstGeom prst="line">
            <a:avLst/>
          </a:prstGeom>
          <a:ln>
            <a:solidFill>
              <a:srgbClr val="FFC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688961" y="5620657"/>
            <a:ext cx="3726946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Behavior Tracking Plugins &amp; Components Within</a:t>
            </a:r>
            <a:r>
              <a:rPr lang="zh-CN" alt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1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</a:t>
            </a:r>
          </a:p>
        </p:txBody>
      </p:sp>
      <p:grpSp>
        <p:nvGrpSpPr>
          <p:cNvPr id="177" name="Group 176"/>
          <p:cNvGrpSpPr/>
          <p:nvPr/>
        </p:nvGrpSpPr>
        <p:grpSpPr>
          <a:xfrm>
            <a:off x="345909" y="3255157"/>
            <a:ext cx="10068102" cy="3344230"/>
            <a:chOff x="440575" y="3255157"/>
            <a:chExt cx="9973435" cy="3344230"/>
          </a:xfrm>
        </p:grpSpPr>
        <p:cxnSp>
          <p:nvCxnSpPr>
            <p:cNvPr id="164" name="Straight Connector 163"/>
            <p:cNvCxnSpPr/>
            <p:nvPr/>
          </p:nvCxnSpPr>
          <p:spPr>
            <a:xfrm flipH="1">
              <a:off x="440575" y="6534269"/>
              <a:ext cx="9973435" cy="25208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1813128" y="6082322"/>
              <a:ext cx="2584922" cy="5170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1600" dirty="0" smtClean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Continuous Improvement</a:t>
              </a:r>
              <a:endParaRPr lang="zh-CN" altLang="en-US" sz="1600" dirty="0" smtClean="0">
                <a:solidFill>
                  <a:schemeClr val="bg2">
                    <a:lumMod val="25000"/>
                    <a:lumOff val="75000"/>
                  </a:schemeClr>
                </a:solidFill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 flipV="1">
              <a:off x="440575" y="3255157"/>
              <a:ext cx="41311" cy="3306448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1341138" y="6094217"/>
              <a:ext cx="5389" cy="431349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188" b="99219" l="35597" r="763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57" y="3277004"/>
            <a:ext cx="703712" cy="105474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212382" y="3482081"/>
            <a:ext cx="6947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QA</a:t>
            </a:r>
            <a:endParaRPr lang="zh-CN" alt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188" b="99219" l="35597" r="763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73" y="4920498"/>
            <a:ext cx="703712" cy="1054743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8925298" y="5125575"/>
            <a:ext cx="6947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QA</a:t>
            </a:r>
            <a:endParaRPr lang="zh-CN" alt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70712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120906" y="2461507"/>
            <a:ext cx="7188200" cy="152034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结构性产能提升方案简述</a:t>
            </a:r>
            <a:endParaRPr lang="en-US" altLang="zh-CN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/>
              <a:t>流程与系统规划</a:t>
            </a:r>
            <a:endParaRPr lang="en-US" altLang="zh-CN" dirty="0"/>
          </a:p>
          <a:p>
            <a:r>
              <a:rPr lang="zh-CN" altLang="en-US" dirty="0" smtClean="0"/>
              <a:t>信息化系统开发路线图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120906" y="2461507"/>
            <a:ext cx="7188200" cy="1520348"/>
          </a:xfrm>
        </p:spPr>
        <p:txBody>
          <a:bodyPr/>
          <a:lstStyle/>
          <a:p>
            <a:r>
              <a:rPr lang="zh-CN" altLang="en-US" dirty="0"/>
              <a:t>结构性产能提升方案简述</a:t>
            </a:r>
            <a:endParaRPr lang="en-US" altLang="zh-CN" dirty="0"/>
          </a:p>
          <a:p>
            <a:r>
              <a:rPr lang="zh-CN" altLang="en-US" dirty="0"/>
              <a:t>流程与系统规划</a:t>
            </a:r>
            <a:endParaRPr lang="en-US" altLang="zh-CN" dirty="0"/>
          </a:p>
          <a:p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信息化系统开发路线图</a:t>
            </a:r>
            <a:endParaRPr lang="en-US" altLang="zh-CN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28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231" y="4128395"/>
            <a:ext cx="6003445" cy="2714722"/>
            <a:chOff x="231" y="4128395"/>
            <a:chExt cx="6003445" cy="2714722"/>
          </a:xfrm>
        </p:grpSpPr>
        <p:sp>
          <p:nvSpPr>
            <p:cNvPr id="56" name="Rectangle 55"/>
            <p:cNvSpPr/>
            <p:nvPr/>
          </p:nvSpPr>
          <p:spPr bwMode="auto">
            <a:xfrm>
              <a:off x="231" y="4128395"/>
              <a:ext cx="6003445" cy="2714722"/>
            </a:xfrm>
            <a:prstGeom prst="rect">
              <a:avLst/>
            </a:prstGeom>
            <a:solidFill>
              <a:schemeClr val="bg1">
                <a:lumMod val="50000"/>
                <a:lumOff val="50000"/>
                <a:alpha val="70000"/>
              </a:schemeClr>
            </a:solidFill>
            <a:ln>
              <a:solidFill>
                <a:schemeClr val="tx1">
                  <a:lumMod val="6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zh-CN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689233" y="4128395"/>
              <a:ext cx="5314443" cy="2714722"/>
            </a:xfrm>
            <a:prstGeom prst="rect">
              <a:avLst/>
            </a:prstGeom>
            <a:solidFill>
              <a:schemeClr val="bg1">
                <a:lumMod val="50000"/>
                <a:lumOff val="50000"/>
                <a:alpha val="70000"/>
              </a:schemeClr>
            </a:solidFill>
            <a:ln>
              <a:solidFill>
                <a:schemeClr val="tx1">
                  <a:lumMod val="6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全系统云化</a:t>
              </a:r>
              <a:endParaRPr lang="en-US" altLang="zh-CN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主干服务化率达到</a:t>
              </a:r>
              <a:r>
                <a:rPr lang="en-US" altLang="zh-CN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70%</a:t>
              </a: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以上</a:t>
              </a:r>
              <a:endParaRPr lang="en-US" altLang="zh-CN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全系统支持</a:t>
              </a:r>
              <a:r>
                <a:rPr lang="en-US" altLang="zh-CN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PC</a:t>
              </a: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、平板、手机访问</a:t>
              </a:r>
              <a:endParaRPr lang="en-US" altLang="zh-CN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支撑华为</a:t>
              </a:r>
              <a:r>
                <a:rPr lang="en-US" altLang="zh-CN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IT</a:t>
              </a: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全量业务</a:t>
              </a:r>
              <a:endParaRPr lang="en-US" altLang="zh-CN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敏捷应用生命周期集成工具平台自研率到</a:t>
              </a:r>
              <a:r>
                <a:rPr lang="en-US" altLang="zh-CN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30%</a:t>
              </a: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工程行为大数据分析平台初步构建</a:t>
              </a:r>
              <a:endParaRPr lang="zh-CN" alt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8" name="Rectangle 47"/>
          <p:cNvSpPr/>
          <p:nvPr/>
        </p:nvSpPr>
        <p:spPr bwMode="auto">
          <a:xfrm>
            <a:off x="689233" y="689947"/>
            <a:ext cx="11502767" cy="3415460"/>
          </a:xfrm>
          <a:prstGeom prst="rect">
            <a:avLst/>
          </a:prstGeom>
          <a:solidFill>
            <a:schemeClr val="bg1">
              <a:lumMod val="50000"/>
              <a:lumOff val="50000"/>
              <a:alpha val="70000"/>
            </a:schemeClr>
          </a:solidFill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0" y="689947"/>
            <a:ext cx="5278582" cy="341546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483634" y="1751501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788" y="1158846"/>
            <a:ext cx="167282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基础流程相关应用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347794" y="1734468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9507" y="1082422"/>
            <a:ext cx="163029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基于目标管理的关键报表及关键过程管理辅助工具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92941" y="1741679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2088" y="1175351"/>
            <a:ext cx="142978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供需平台</a:t>
            </a:r>
            <a:endParaRPr lang="en-US" altLang="zh-CN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527369" y="1750393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7710" y="1149662"/>
            <a:ext cx="160526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Aft>
                <a:spcPts val="600"/>
              </a:spcAft>
              <a:defRPr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sz="1200" dirty="0"/>
              <a:t>目标绩效管理平台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456980" y="1750393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8112" y="1123964"/>
            <a:ext cx="164896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质量保证辅助平台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694754" y="1777168"/>
            <a:ext cx="11424082" cy="113758"/>
          </a:xfrm>
          <a:prstGeom prst="rightArrow">
            <a:avLst>
              <a:gd name="adj1" fmla="val 43096"/>
              <a:gd name="adj2" fmla="val 13591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424653" y="1890926"/>
            <a:ext cx="0" cy="2150733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74014" y="1915864"/>
            <a:ext cx="0" cy="882511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6964" y="1917755"/>
            <a:ext cx="0" cy="1386134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368530" y="1934382"/>
            <a:ext cx="0" cy="1990811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550136" y="1926068"/>
            <a:ext cx="6929" cy="1999125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107238" y="2057120"/>
            <a:ext cx="218329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立项</a:t>
            </a:r>
            <a:r>
              <a:rPr lang="zh-CN" altLang="en-US" sz="9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（质量目标、转移成本、计划收入、计划成本等）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变更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结项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评价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项目人力地图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项目工作量评价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个人及团队完成工作量查询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员工奖金试算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系统规划路线图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377156" y="1082422"/>
            <a:ext cx="19827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敏捷应用生命周期平台集成工具集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0270788" y="1755638"/>
            <a:ext cx="174567" cy="17456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997379" y="2028934"/>
            <a:ext cx="199556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</a:t>
            </a: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及下属团队综合绩效看板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空闲人员查询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即将出项目人员查询</a:t>
            </a:r>
            <a:endParaRPr lang="en-US" altLang="zh-CN" sz="11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项目成本偏差查询及报表</a:t>
            </a:r>
            <a:endParaRPr lang="en-US" altLang="zh-CN" sz="1100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95000"/>
                  </a:schemeClr>
                </a:solidFill>
              </a:rPr>
              <a:t>项目质量偏差查询及报</a:t>
            </a: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表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81800" y="2028934"/>
            <a:ext cx="19955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人力看板</a:t>
            </a:r>
            <a:endParaRPr lang="en-US" altLang="zh-CN" sz="1100" u="sng" dirty="0" smtClean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任务看板</a:t>
            </a:r>
            <a:endParaRPr lang="en-US" altLang="zh-CN" sz="1100" u="sng" dirty="0" smtClean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积分比赛系统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614652" y="1915865"/>
            <a:ext cx="0" cy="2009328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215194" y="1981749"/>
            <a:ext cx="2111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目标责任主体设定及汇报关系管理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目标项及关键结果设定（</a:t>
            </a:r>
            <a:r>
              <a:rPr lang="en-US" altLang="zh-CN" sz="1100" dirty="0" smtClean="0">
                <a:solidFill>
                  <a:schemeClr val="tx1">
                    <a:lumMod val="95000"/>
                  </a:schemeClr>
                </a:solidFill>
              </a:rPr>
              <a:t>OKR</a:t>
            </a: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）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项目总体评价导入</a:t>
            </a:r>
            <a:endParaRPr lang="en-US" altLang="zh-CN" sz="1100" dirty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个人在项评价导入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季度评价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年度评价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综合绩效报表及导出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奖金试算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26478" y="1964111"/>
            <a:ext cx="21115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项目质量过程数据录入（采集）及查询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质量策划及达成跟踪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质量综合报表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风险智能预警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1506" y="1942405"/>
            <a:ext cx="2111528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全云化产品工具集（敏捷协同开发平台）配置完成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敏捷看板</a:t>
            </a:r>
            <a:endParaRPr lang="en-US" altLang="zh-CN" sz="1100" u="sng" dirty="0" smtClean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缺陷库</a:t>
            </a:r>
            <a:endParaRPr lang="en-US" altLang="zh-CN" sz="1100" u="sng" dirty="0" smtClean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协作文档库</a:t>
            </a:r>
            <a:endParaRPr lang="en-US" altLang="zh-CN" sz="1100" u="sng" dirty="0" smtClean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代码配置库</a:t>
            </a:r>
            <a:endParaRPr lang="en-US" altLang="zh-CN" sz="1100" u="sng" dirty="0" smtClean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持续集成平台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95000"/>
                  </a:schemeClr>
                </a:solidFill>
              </a:rPr>
              <a:t>报告辅助生成工具</a:t>
            </a: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100" dirty="0" smtClean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-73381" y="1565293"/>
            <a:ext cx="96344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2017</a:t>
            </a:r>
            <a:endParaRPr lang="zh-CN" altLang="en-US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53280" y="632597"/>
            <a:ext cx="704396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Q2</a:t>
            </a:r>
            <a:endParaRPr lang="zh-CN" altLang="en-US" sz="16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23696" y="631142"/>
            <a:ext cx="704396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Q3</a:t>
            </a:r>
            <a:endParaRPr lang="zh-CN" altLang="en-US" sz="16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086232" y="625857"/>
            <a:ext cx="684784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Q4</a:t>
            </a:r>
            <a:endParaRPr lang="zh-CN" altLang="en-US" sz="16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689233" y="1053882"/>
            <a:ext cx="11502767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5935550" y="4130346"/>
            <a:ext cx="6256450" cy="2716323"/>
            <a:chOff x="5935550" y="4130346"/>
            <a:chExt cx="6256450" cy="2716323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027410" y="4130346"/>
              <a:ext cx="6130236" cy="2716323"/>
            </a:xfrm>
            <a:prstGeom prst="rect">
              <a:avLst/>
            </a:prstGeom>
            <a:solidFill>
              <a:schemeClr val="bg1">
                <a:lumMod val="50000"/>
                <a:lumOff val="50000"/>
                <a:alpha val="70000"/>
              </a:schemeClr>
            </a:solidFill>
            <a:ln>
              <a:solidFill>
                <a:schemeClr val="tx1">
                  <a:lumMod val="6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zh-CN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flipH="1">
              <a:off x="5935550" y="5006419"/>
              <a:ext cx="963447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2019</a:t>
              </a:r>
              <a:endParaRPr lang="zh-CN" altLang="en-US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6717207" y="4130346"/>
              <a:ext cx="5474793" cy="2706409"/>
            </a:xfrm>
            <a:prstGeom prst="rect">
              <a:avLst/>
            </a:prstGeom>
            <a:solidFill>
              <a:schemeClr val="bg1">
                <a:lumMod val="50000"/>
                <a:lumOff val="50000"/>
                <a:alpha val="70000"/>
              </a:schemeClr>
            </a:solidFill>
            <a:ln>
              <a:solidFill>
                <a:schemeClr val="tx1">
                  <a:lumMod val="6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系统总服务化率</a:t>
              </a:r>
              <a:r>
                <a:rPr lang="en-US" altLang="zh-CN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80%</a:t>
              </a: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以上</a:t>
              </a:r>
              <a:endParaRPr lang="en-US" altLang="zh-CN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生产力数据中心建立</a:t>
              </a:r>
              <a:endParaRPr lang="en-US" altLang="zh-CN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生产力促进中心信息门户建立</a:t>
              </a:r>
              <a:endParaRPr lang="en-US" altLang="zh-CN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支撑</a:t>
              </a:r>
              <a:r>
                <a:rPr lang="en-US" altLang="zh-CN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BJC</a:t>
              </a: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全量业务</a:t>
              </a:r>
              <a:endParaRPr lang="en-US" altLang="zh-CN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工程行为大数据分析平台通过实践初步展现效</a:t>
              </a: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用</a:t>
              </a:r>
              <a:endParaRPr lang="en-US" altLang="zh-CN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marL="285750" indent="-285750" defTabSz="932472">
                <a:lnSpc>
                  <a:spcPct val="90000"/>
                </a:lnSpc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系统产品化，可支撑独立开展生产力促进中心咨询及附带产品销售类业务</a:t>
              </a:r>
              <a:endParaRPr lang="en-US" altLang="zh-CN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>
            <a:off x="306012" y="2057120"/>
            <a:ext cx="0" cy="4430128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35421" y="6487248"/>
            <a:ext cx="5949001" cy="0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flipH="1">
            <a:off x="-73381" y="5006419"/>
            <a:ext cx="96344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2018</a:t>
            </a:r>
            <a:endParaRPr lang="zh-CN" altLang="en-US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9095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3400" y="2709333"/>
            <a:ext cx="146473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4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 &amp; A</a:t>
            </a:r>
            <a:endParaRPr lang="zh-CN" altLang="en-US" sz="4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120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7128" y="3759032"/>
            <a:ext cx="7804876" cy="230832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资源目标：红色部分减员增效</a:t>
            </a:r>
            <a:endParaRPr lang="en-US" altLang="zh-CN" sz="1600" dirty="0" smtClean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	</a:t>
            </a:r>
            <a:r>
              <a:rPr lang="zh-CN" altLang="en-US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核心指标：</a:t>
            </a:r>
            <a:r>
              <a:rPr lang="en-US" altLang="zh-CN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UR</a:t>
            </a:r>
            <a:r>
              <a:rPr lang="zh-CN" altLang="en-US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Idle</a:t>
            </a:r>
            <a:r>
              <a:rPr lang="zh-CN" altLang="en-US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率</a:t>
            </a:r>
            <a:endParaRPr lang="en-US" altLang="zh-CN" sz="1600" dirty="0" smtClean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项目目标：蓝色部分增效</a:t>
            </a:r>
            <a:endParaRPr lang="en-US" altLang="zh-CN" sz="1600" dirty="0" smtClean="0">
              <a:solidFill>
                <a:srgbClr val="0070C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	</a:t>
            </a:r>
            <a:r>
              <a:rPr lang="zh-CN" altLang="en-US" sz="1600" dirty="0" smtClean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核心指标：收入</a:t>
            </a:r>
            <a:r>
              <a:rPr lang="en-US" altLang="zh-CN" sz="1600" dirty="0" smtClean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/</a:t>
            </a:r>
            <a:r>
              <a:rPr lang="zh-CN" altLang="en-US" sz="1600" dirty="0" smtClean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项目成本（</a:t>
            </a:r>
            <a:r>
              <a:rPr lang="en-US" altLang="zh-CN" sz="1600" dirty="0" smtClean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BSM</a:t>
            </a:r>
            <a:r>
              <a:rPr lang="zh-CN" altLang="en-US" sz="1600" dirty="0" smtClean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）</a:t>
            </a:r>
            <a:r>
              <a:rPr lang="en-US" altLang="zh-CN" sz="1600" dirty="0" smtClean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= </a:t>
            </a:r>
            <a:r>
              <a:rPr lang="zh-CN" altLang="en-US" sz="1600" dirty="0" smtClean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项目单位产能</a:t>
            </a:r>
            <a:endParaRPr lang="en-US" altLang="zh-CN" sz="1600" dirty="0" smtClean="0">
              <a:solidFill>
                <a:srgbClr val="0070C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经营目标：收入和利润</a:t>
            </a:r>
            <a:endParaRPr lang="en-US" altLang="zh-CN" sz="1600" dirty="0" smtClean="0">
              <a:solidFill>
                <a:srgbClr val="00B05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	</a:t>
            </a:r>
            <a:r>
              <a:rPr lang="zh-CN" altLang="en-US" sz="1600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核心指标：收入 </a:t>
            </a:r>
            <a:r>
              <a:rPr lang="en-US" altLang="zh-CN" sz="1600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&amp; </a:t>
            </a:r>
            <a:r>
              <a:rPr lang="zh-CN" altLang="en-US" sz="1600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利润率</a:t>
            </a:r>
            <a:endParaRPr lang="en-US" altLang="zh-CN" sz="1600" dirty="0" smtClean="0">
              <a:solidFill>
                <a:srgbClr val="00B05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698" y="317200"/>
            <a:ext cx="36111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右图描述项目资源和时间状态图。</a:t>
            </a:r>
            <a:endParaRPr lang="en-US" altLang="zh-CN" sz="16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项目总是呈现真实资源消耗两头少中间高的态势</a:t>
            </a:r>
            <a:r>
              <a:rPr lang="zh-CN" altLang="en-US" sz="16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。</a:t>
            </a:r>
            <a:endParaRPr lang="en-US" altLang="zh-CN" sz="16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产品研发团队的通常特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征：</a:t>
            </a:r>
            <a:endParaRPr lang="en-US" altLang="zh-CN" sz="16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、团队人数在一个版本内基本固定；</a:t>
            </a:r>
            <a:endParaRPr lang="en-US" altLang="zh-CN" sz="16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、缺乏激励情况下总有人不干活或少干活</a:t>
            </a:r>
            <a:r>
              <a:rPr lang="zh-CN" altLang="en-US" sz="16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；</a:t>
            </a:r>
            <a:endParaRPr lang="en-US" altLang="zh-CN" sz="16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6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右图中红色部分，通过：</a:t>
            </a:r>
            <a:endParaRPr lang="en-US" altLang="zh-CN" sz="1600" dirty="0" smtClean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、整合资源调度，降低总体</a:t>
            </a:r>
            <a:r>
              <a:rPr lang="en-US" altLang="zh-CN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Idle</a:t>
            </a:r>
            <a:r>
              <a:rPr lang="zh-CN" altLang="en-US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率和增大</a:t>
            </a:r>
            <a:r>
              <a:rPr lang="en-US" altLang="zh-CN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UR</a:t>
            </a:r>
            <a:r>
              <a:rPr lang="zh-CN" altLang="en-US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（人员利用率）；</a:t>
            </a:r>
            <a:endParaRPr lang="en-US" altLang="zh-CN" sz="1600" dirty="0" smtClean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、通过个人工作量及质量度量排名（项目输出），淘汰产能低效人员；</a:t>
            </a:r>
            <a:endParaRPr lang="en-US" altLang="zh-CN" sz="1600" dirty="0" smtClean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6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rgbClr val="5B9BD5">
                    <a:lumMod val="7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而蓝色部分的效能提升，则需要不断提升的项目管理能力、技术整合能力、减少团队磨合期等措施，尽可能减少返工、窝工、范围失控、成本估算不足等导致的成本浪费；</a:t>
            </a:r>
            <a:endParaRPr lang="en-US" altLang="zh-CN" sz="1600" dirty="0" smtClean="0">
              <a:solidFill>
                <a:srgbClr val="5B9BD5">
                  <a:lumMod val="75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solidFill>
                <a:srgbClr val="5B9BD5">
                  <a:lumMod val="75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绿色部分，则是通过</a:t>
            </a:r>
            <a:r>
              <a:rPr lang="en-US" altLang="zh-CN" sz="1600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BU</a:t>
            </a:r>
            <a:r>
              <a:rPr lang="zh-CN" altLang="en-US" sz="1600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带领</a:t>
            </a:r>
            <a:r>
              <a:rPr lang="en-US" altLang="zh-CN" sz="1600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PM</a:t>
            </a:r>
            <a:r>
              <a:rPr lang="zh-CN" altLang="en-US" sz="1600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及核心团队的卓越质量交付，以及目前正在大量进行的客户管理工作带来的收入增长；</a:t>
            </a:r>
            <a:endParaRPr lang="en-US" altLang="zh-CN" sz="1600" dirty="0" smtClean="0">
              <a:solidFill>
                <a:srgbClr val="00B05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6791" y="0"/>
            <a:ext cx="8630814" cy="3397995"/>
            <a:chOff x="3774131" y="179340"/>
            <a:chExt cx="8630814" cy="3397995"/>
          </a:xfrm>
        </p:grpSpPr>
        <p:grpSp>
          <p:nvGrpSpPr>
            <p:cNvPr id="7" name="Group 6"/>
            <p:cNvGrpSpPr/>
            <p:nvPr/>
          </p:nvGrpSpPr>
          <p:grpSpPr>
            <a:xfrm>
              <a:off x="3774131" y="179340"/>
              <a:ext cx="8630814" cy="3397995"/>
              <a:chOff x="1903615" y="448887"/>
              <a:chExt cx="10130820" cy="4281055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2086494" y="1844689"/>
                <a:ext cx="8233111" cy="1417271"/>
              </a:xfrm>
              <a:custGeom>
                <a:avLst/>
                <a:gdLst>
                  <a:gd name="connsiteX0" fmla="*/ 0 w 8233111"/>
                  <a:gd name="connsiteY0" fmla="*/ 1272584 h 1417271"/>
                  <a:gd name="connsiteX1" fmla="*/ 1404851 w 8233111"/>
                  <a:gd name="connsiteY1" fmla="*/ 399747 h 1417271"/>
                  <a:gd name="connsiteX2" fmla="*/ 3383280 w 8233111"/>
                  <a:gd name="connsiteY2" fmla="*/ 736 h 1417271"/>
                  <a:gd name="connsiteX3" fmla="*/ 3383280 w 8233111"/>
                  <a:gd name="connsiteY3" fmla="*/ 736 h 1417271"/>
                  <a:gd name="connsiteX4" fmla="*/ 5353397 w 8233111"/>
                  <a:gd name="connsiteY4" fmla="*/ 133740 h 1417271"/>
                  <a:gd name="connsiteX5" fmla="*/ 7248699 w 8233111"/>
                  <a:gd name="connsiteY5" fmla="*/ 1189456 h 1417271"/>
                  <a:gd name="connsiteX6" fmla="*/ 8113222 w 8233111"/>
                  <a:gd name="connsiteY6" fmla="*/ 1397274 h 1417271"/>
                  <a:gd name="connsiteX7" fmla="*/ 8204662 w 8233111"/>
                  <a:gd name="connsiteY7" fmla="*/ 1397274 h 1417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3111" h="1417271">
                    <a:moveTo>
                      <a:pt x="0" y="1272584"/>
                    </a:moveTo>
                    <a:cubicBezTo>
                      <a:pt x="420485" y="942153"/>
                      <a:pt x="840971" y="611722"/>
                      <a:pt x="1404851" y="399747"/>
                    </a:cubicBezTo>
                    <a:cubicBezTo>
                      <a:pt x="1968731" y="187772"/>
                      <a:pt x="3383280" y="736"/>
                      <a:pt x="3383280" y="736"/>
                    </a:cubicBezTo>
                    <a:lnTo>
                      <a:pt x="3383280" y="736"/>
                    </a:lnTo>
                    <a:cubicBezTo>
                      <a:pt x="3711633" y="22903"/>
                      <a:pt x="4709160" y="-64380"/>
                      <a:pt x="5353397" y="133740"/>
                    </a:cubicBezTo>
                    <a:cubicBezTo>
                      <a:pt x="5997634" y="331860"/>
                      <a:pt x="6788728" y="978867"/>
                      <a:pt x="7248699" y="1189456"/>
                    </a:cubicBezTo>
                    <a:cubicBezTo>
                      <a:pt x="7708670" y="1400045"/>
                      <a:pt x="7953895" y="1362638"/>
                      <a:pt x="8113222" y="1397274"/>
                    </a:cubicBezTo>
                    <a:cubicBezTo>
                      <a:pt x="8272549" y="1431910"/>
                      <a:pt x="8238605" y="1414592"/>
                      <a:pt x="8204662" y="1397274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086494" y="772348"/>
                <a:ext cx="0" cy="395759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1903615" y="4450318"/>
                <a:ext cx="9343505" cy="2192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086494" y="1404851"/>
                <a:ext cx="823311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0319605" y="448887"/>
                <a:ext cx="0" cy="40014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2086494" y="595682"/>
                <a:ext cx="16376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r: resource</a:t>
                </a:r>
                <a:endParaRPr lang="zh-CN" altLang="en-US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396828" y="3934141"/>
                <a:ext cx="16376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t: time</a:t>
                </a:r>
                <a:endParaRPr lang="zh-CN" altLang="en-US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H="1">
                <a:off x="2086493" y="1404851"/>
                <a:ext cx="548640" cy="84789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2111432" y="1404850"/>
                <a:ext cx="793865" cy="114847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2098961" y="1424794"/>
                <a:ext cx="1126377" cy="159904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2726575" y="1404849"/>
                <a:ext cx="901932" cy="11864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10" idx="1"/>
              </p:cNvCxnSpPr>
              <p:nvPr/>
            </p:nvCxnSpPr>
            <p:spPr>
              <a:xfrm flipH="1">
                <a:off x="3491345" y="1413819"/>
                <a:ext cx="565935" cy="83061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4323287" y="1424794"/>
                <a:ext cx="457204" cy="5732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10" idx="2"/>
              </p:cNvCxnSpPr>
              <p:nvPr/>
            </p:nvCxnSpPr>
            <p:spPr>
              <a:xfrm flipH="1">
                <a:off x="5469774" y="1424794"/>
                <a:ext cx="296521" cy="42063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6370286" y="1404849"/>
                <a:ext cx="296521" cy="42063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7188444" y="1413819"/>
                <a:ext cx="233608" cy="49810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7769005" y="1404849"/>
                <a:ext cx="373926" cy="6650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8323426" y="1424061"/>
                <a:ext cx="511119" cy="9367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8728866" y="1413819"/>
                <a:ext cx="650113" cy="12711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9180762" y="1409334"/>
                <a:ext cx="723422" cy="150843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9655321" y="1711430"/>
                <a:ext cx="658092" cy="139049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833956" y="3167149"/>
                <a:ext cx="479457" cy="6234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372169" y="3063220"/>
                <a:ext cx="941244" cy="1129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601229" y="2617388"/>
                <a:ext cx="1169738" cy="18329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7884184" y="2203128"/>
                <a:ext cx="1154774" cy="2225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949031" y="1931136"/>
                <a:ext cx="1219201" cy="2497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225820" y="1851658"/>
                <a:ext cx="1295496" cy="25767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186795" y="1878783"/>
                <a:ext cx="1295496" cy="25767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605918" y="2017276"/>
                <a:ext cx="1141527" cy="24330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3861741" y="2099237"/>
                <a:ext cx="1048712" cy="23510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282669" y="2322604"/>
                <a:ext cx="960381" cy="2138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783464" y="2617388"/>
                <a:ext cx="830588" cy="18329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328829" y="2928710"/>
                <a:ext cx="759096" cy="1532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121175" y="3681855"/>
                <a:ext cx="385947" cy="7903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180675" y="2335725"/>
              <a:ext cx="5595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 smtClean="0">
                  <a:solidFill>
                    <a:srgbClr val="5B9BD5">
                      <a:lumMod val="75000"/>
                    </a:srgbClr>
                  </a:solidFill>
                  <a:latin typeface="Calibri" panose="020F0502020204030204"/>
                  <a:ea typeface="宋体" panose="02010600030101010101" pitchFamily="2" charset="-122"/>
                </a:rPr>
                <a:t>Project Normal Resource Requirement </a:t>
              </a:r>
              <a:endParaRPr lang="zh-CN" altLang="en-US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44088" y="1103707"/>
              <a:ext cx="345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 smtClean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Redundancy Cost</a:t>
              </a:r>
              <a:endParaRPr lang="zh-CN" altLang="en-US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H="1" flipV="1">
            <a:off x="4848733" y="1385776"/>
            <a:ext cx="278066" cy="2198131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19524" y="2654491"/>
            <a:ext cx="6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RC</a:t>
            </a:r>
            <a:endParaRPr lang="zh-CN" altLang="en-US" dirty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8119490" y="2802959"/>
            <a:ext cx="236076" cy="177735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25396" y="3787846"/>
            <a:ext cx="196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5B9BD5">
                    <a:lumMod val="7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PM &amp; Core Team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3755004" y="5536274"/>
            <a:ext cx="664520" cy="764107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695874" y="5580444"/>
            <a:ext cx="121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00B050"/>
                </a:solidFill>
                <a:latin typeface="Calibri" panose="020F0502020204030204"/>
                <a:ea typeface="宋体" panose="02010600030101010101" pitchFamily="2" charset="-122"/>
              </a:rPr>
              <a:t>BU&amp;PM</a:t>
            </a:r>
            <a:endParaRPr lang="zh-CN" altLang="en-US" dirty="0">
              <a:solidFill>
                <a:srgbClr val="00B05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07128" y="6178613"/>
            <a:ext cx="77275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“结构性效能提升</a:t>
            </a:r>
            <a:r>
              <a:rPr lang="zh-CN" altLang="en-US" sz="12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”可清晰度量部分：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蓝色部分增效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+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红色部分增效 </a:t>
            </a:r>
            <a:endParaRPr lang="en-US" altLang="zh-CN" sz="12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		= Residue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（剩余）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=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转移总成本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–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交付人员（含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PM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）工资加奖</a:t>
            </a:r>
            <a:r>
              <a:rPr lang="zh-CN" altLang="en-US" sz="12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金</a:t>
            </a:r>
          </a:p>
        </p:txBody>
      </p:sp>
    </p:spTree>
    <p:extLst>
      <p:ext uri="{BB962C8B-B14F-4D97-AF65-F5344CB8AC3E}">
        <p14:creationId xmlns:p14="http://schemas.microsoft.com/office/powerpoint/2010/main" val="40152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2133" y="48736"/>
            <a:ext cx="6951133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3200" dirty="0" smtClean="0">
                <a:solidFill>
                  <a:srgbClr val="DC3C00">
                    <a:lumMod val="20000"/>
                    <a:lumOff val="80000"/>
                  </a:srgbClr>
                </a:solidFill>
              </a:rPr>
              <a:t>ISBG</a:t>
            </a:r>
            <a:r>
              <a:rPr lang="zh-CN" altLang="en-US" sz="3200" dirty="0" smtClean="0">
                <a:solidFill>
                  <a:srgbClr val="DC3C00">
                    <a:lumMod val="20000"/>
                    <a:lumOff val="80000"/>
                  </a:srgbClr>
                </a:solidFill>
              </a:rPr>
              <a:t> </a:t>
            </a:r>
            <a:r>
              <a:rPr lang="en-US" altLang="zh-CN" sz="3200" dirty="0" smtClean="0">
                <a:solidFill>
                  <a:srgbClr val="DC3C00">
                    <a:lumMod val="20000"/>
                    <a:lumOff val="80000"/>
                  </a:srgbClr>
                </a:solidFill>
              </a:rPr>
              <a:t>2017</a:t>
            </a:r>
            <a:r>
              <a:rPr lang="zh-CN" altLang="en-US" sz="3200" dirty="0" smtClean="0">
                <a:solidFill>
                  <a:srgbClr val="DC3C00">
                    <a:lumMod val="20000"/>
                    <a:lumOff val="80000"/>
                  </a:srgbClr>
                </a:solidFill>
              </a:rPr>
              <a:t>年组织机构调整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8373" y="787400"/>
            <a:ext cx="11794066" cy="33486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         </a:t>
            </a: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为了顺应业务变化，实现</a:t>
            </a:r>
            <a:r>
              <a:rPr lang="zh-CN" altLang="en-US" sz="16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“交付效率结构性提升”，</a:t>
            </a: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提升交付人员收入，并以此获取人力资源在市场上的竞争优势，</a:t>
            </a:r>
            <a:r>
              <a:rPr lang="en-US" altLang="zh-CN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ISBG</a:t>
            </a: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在</a:t>
            </a:r>
            <a:r>
              <a:rPr lang="en-US" altLang="zh-CN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2017</a:t>
            </a: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年作出新增三个实体部门和一个横向虚拟工作组的调整，分别是：</a:t>
            </a:r>
            <a:endParaRPr lang="en-US" altLang="zh-CN" sz="1600" dirty="0" smtClean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  <a:p>
            <a:pPr marL="1257300" lvl="2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产品分析部 （仅服务于</a:t>
            </a:r>
            <a:r>
              <a:rPr lang="en-US" altLang="zh-CN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IT</a:t>
            </a: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）</a:t>
            </a:r>
            <a:endParaRPr lang="en-US" altLang="zh-CN" sz="160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  <a:p>
            <a:pPr marL="1257300" lvl="2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16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项目交付中心 （</a:t>
            </a:r>
            <a:r>
              <a:rPr lang="en-US" altLang="zh-CN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PD</a:t>
            </a: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）</a:t>
            </a:r>
            <a:endParaRPr lang="en-US" altLang="zh-CN" sz="1600" dirty="0" smtClean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  <a:p>
            <a:pPr marL="1257300" lvl="2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资源中心 （</a:t>
            </a:r>
            <a:r>
              <a:rPr lang="en-US" altLang="zh-CN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RC</a:t>
            </a: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）</a:t>
            </a:r>
            <a:endParaRPr lang="en-US" altLang="zh-CN" sz="160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  <a:p>
            <a:pPr marL="1257300" lvl="2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变革作战办公室</a:t>
            </a:r>
            <a:endParaRPr lang="en-US" altLang="zh-CN" sz="1600" dirty="0" smtClean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000" dirty="0" smtClean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         </a:t>
            </a:r>
            <a:endParaRPr lang="en-US" altLang="zh-CN" sz="2000" dirty="0" smtClean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00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        </a:t>
            </a:r>
            <a:endParaRPr lang="en-US" altLang="zh-CN" sz="100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87400"/>
            <a:ext cx="12192000" cy="25400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 bwMode="auto">
          <a:xfrm>
            <a:off x="6170438" y="2329282"/>
            <a:ext cx="661519" cy="101632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en-US" altLang="zh-CN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BU-1..N</a:t>
            </a:r>
          </a:p>
          <a:p>
            <a:pPr algn="ctr" defTabSz="932472">
              <a:lnSpc>
                <a:spcPct val="90000"/>
              </a:lnSpc>
            </a:pPr>
            <a:endParaRPr lang="en-US" altLang="zh-CN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8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727699" y="3681471"/>
            <a:ext cx="664630" cy="52655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  <a:prstDash val="solid"/>
            <a:headEnd type="none" w="med" len="med"/>
            <a:tailEnd type="none" w="med" len="med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en-US" altLang="zh-CN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PD</a:t>
            </a:r>
          </a:p>
          <a:p>
            <a:pPr algn="ctr" defTabSz="932472">
              <a:lnSpc>
                <a:spcPct val="90000"/>
              </a:lnSpc>
            </a:pPr>
            <a:r>
              <a:rPr lang="zh-CN" altLang="en-US" sz="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（项目交付中心）</a:t>
            </a:r>
            <a:endParaRPr lang="en-US" altLang="zh-CN" sz="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endParaRPr lang="en-US" altLang="zh-CN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639569" y="3675091"/>
            <a:ext cx="640513" cy="52655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  <a:prstDash val="solid"/>
            <a:headEnd type="none" w="med" len="med"/>
            <a:tailEnd type="none" w="med" len="med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en-US" altLang="zh-CN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RC</a:t>
            </a:r>
            <a:br>
              <a:rPr lang="en-US" altLang="zh-CN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zh-CN" altLang="en-US" sz="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（资源中心）</a:t>
            </a:r>
            <a:endParaRPr lang="en-US" altLang="zh-CN" sz="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450060" y="2314775"/>
            <a:ext cx="635602" cy="101912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en-US" altLang="zh-CN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PPC</a:t>
            </a:r>
          </a:p>
          <a:p>
            <a:pPr algn="ctr" defTabSz="932472">
              <a:lnSpc>
                <a:spcPct val="90000"/>
              </a:lnSpc>
            </a:pPr>
            <a:endParaRPr lang="en-US" altLang="zh-CN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9339368" y="2309663"/>
            <a:ext cx="648875" cy="102423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en-US" altLang="zh-CN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OPD</a:t>
            </a:r>
          </a:p>
          <a:p>
            <a:pPr algn="ctr" defTabSz="932472">
              <a:lnSpc>
                <a:spcPct val="90000"/>
              </a:lnSpc>
            </a:pPr>
            <a:endParaRPr lang="en-US" altLang="zh-CN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r>
              <a:rPr lang="en-US" altLang="zh-CN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/>
            </a:r>
            <a:br>
              <a:rPr lang="en-US" altLang="zh-CN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endParaRPr lang="en-US" altLang="zh-CN" sz="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08521" y="1529801"/>
            <a:ext cx="619066" cy="101632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zh-CN" alt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客管</a:t>
            </a:r>
            <a:endParaRPr lang="en-US" altLang="zh-CN" sz="1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endParaRPr lang="en-US" altLang="zh-CN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8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0031" y="1587100"/>
            <a:ext cx="1055417" cy="6832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8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ISBG</a:t>
            </a:r>
            <a:endParaRPr lang="zh-CN" altLang="en-US" sz="1400" dirty="0" err="1" smtClean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7611485" y="89007"/>
            <a:ext cx="188781" cy="4202725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0114298" y="2569190"/>
            <a:ext cx="1324168" cy="37879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  <a:prstDash val="dash"/>
            <a:headEnd type="none" w="med" len="med"/>
            <a:tailEnd type="none" w="med" len="med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zh-CN" altLang="en-US" sz="1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变革作战办公室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929304" y="1933387"/>
            <a:ext cx="2364997" cy="0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 bwMode="auto">
          <a:xfrm>
            <a:off x="5310088" y="2358866"/>
            <a:ext cx="664630" cy="925827"/>
          </a:xfrm>
          <a:prstGeom prst="roundRect">
            <a:avLst/>
          </a:prstGeom>
          <a:solidFill>
            <a:schemeClr val="accent5">
              <a:alpha val="60000"/>
            </a:schemeClr>
          </a:solidFill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产品分析部</a:t>
            </a:r>
            <a:endParaRPr lang="en-US" altLang="zh-CN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990791" y="3026726"/>
            <a:ext cx="253667" cy="0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90791" y="2578049"/>
            <a:ext cx="0" cy="467032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 bwMode="auto">
          <a:xfrm>
            <a:off x="10306165" y="1781913"/>
            <a:ext cx="790737" cy="488452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zh-CN" alt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变革组</a:t>
            </a:r>
            <a:endParaRPr lang="en-US" altLang="zh-CN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0718503" y="2270365"/>
            <a:ext cx="0" cy="245682"/>
          </a:xfrm>
          <a:prstGeom prst="line">
            <a:avLst/>
          </a:prstGeom>
          <a:ln>
            <a:solidFill>
              <a:srgbClr val="FFFF00"/>
            </a:solidFill>
            <a:prstDash val="dash"/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 bwMode="auto">
          <a:xfrm>
            <a:off x="7483647" y="3681471"/>
            <a:ext cx="687180" cy="52800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en-US" altLang="zh-CN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PMC</a:t>
            </a:r>
          </a:p>
          <a:p>
            <a:pPr algn="ctr" defTabSz="932472">
              <a:lnSpc>
                <a:spcPct val="90000"/>
              </a:lnSpc>
            </a:pPr>
            <a:r>
              <a:rPr lang="zh-CN" altLang="en-US" sz="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（项目管理中心）</a:t>
            </a:r>
            <a:endParaRPr lang="en-US" altLang="zh-CN" sz="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endParaRPr lang="en-US" altLang="zh-CN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8287023" y="3672289"/>
            <a:ext cx="705069" cy="52800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en-US" altLang="zh-CN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QAC</a:t>
            </a:r>
          </a:p>
          <a:p>
            <a:pPr algn="ctr" defTabSz="932472">
              <a:lnSpc>
                <a:spcPct val="90000"/>
              </a:lnSpc>
            </a:pPr>
            <a:r>
              <a:rPr lang="zh-CN" altLang="en-US" sz="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（质量保证中心）</a:t>
            </a:r>
            <a:endParaRPr lang="en-US" altLang="zh-CN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9126190" y="3674424"/>
            <a:ext cx="686193" cy="52800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r>
              <a:rPr lang="en-US" altLang="zh-CN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CC</a:t>
            </a:r>
          </a:p>
          <a:p>
            <a:pPr algn="ctr" defTabSz="932472">
              <a:lnSpc>
                <a:spcPct val="90000"/>
              </a:lnSpc>
            </a:pPr>
            <a:r>
              <a:rPr lang="zh-CN" altLang="en-US" sz="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（能力中心）</a:t>
            </a:r>
            <a:endParaRPr lang="en-US" altLang="zh-CN" sz="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endParaRPr lang="en-US" altLang="zh-CN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Left Brace 24"/>
          <p:cNvSpPr/>
          <p:nvPr/>
        </p:nvSpPr>
        <p:spPr>
          <a:xfrm rot="5400000">
            <a:off x="7734671" y="1385000"/>
            <a:ext cx="188781" cy="4202725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4371979"/>
            <a:ext cx="2929467" cy="245297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tx1">
                    <a:lumMod val="85000"/>
                  </a:schemeClr>
                </a:solidFill>
              </a:rPr>
              <a:t>产品分析部的目标与职责</a:t>
            </a:r>
            <a:endParaRPr lang="en-US" altLang="zh-CN" sz="16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6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</a:schemeClr>
                </a:solidFill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</a:schemeClr>
                </a:solidFill>
              </a:rPr>
              <a:t>、定义客户产品竞标策略</a:t>
            </a:r>
            <a:endParaRPr lang="en-US" altLang="zh-CN" sz="16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</a:schemeClr>
                </a:solidFill>
              </a:rPr>
              <a:t>、对齐华为</a:t>
            </a:r>
            <a:r>
              <a:rPr lang="en-US" altLang="zh-CN" sz="1600" dirty="0" smtClean="0">
                <a:solidFill>
                  <a:schemeClr val="tx1">
                    <a:lumMod val="85000"/>
                  </a:schemeClr>
                </a:solidFill>
              </a:rPr>
              <a:t>IT</a:t>
            </a:r>
            <a:r>
              <a:rPr lang="zh-CN" altLang="en-US" sz="1600" dirty="0" smtClean="0">
                <a:solidFill>
                  <a:schemeClr val="tx1">
                    <a:lumMod val="85000"/>
                  </a:schemeClr>
                </a:solidFill>
              </a:rPr>
              <a:t>产品一体化要求</a:t>
            </a:r>
            <a:endParaRPr lang="en-US" altLang="zh-CN" sz="16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</a:schemeClr>
                </a:solidFill>
              </a:rPr>
              <a:t>、扩大产品份额</a:t>
            </a:r>
            <a:endParaRPr lang="en-US" altLang="zh-CN" sz="16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</a:schemeClr>
                </a:solidFill>
              </a:rPr>
              <a:t>4</a:t>
            </a:r>
            <a:r>
              <a:rPr lang="zh-CN" altLang="en-US" sz="1600" dirty="0" smtClean="0">
                <a:solidFill>
                  <a:schemeClr val="tx1">
                    <a:lumMod val="85000"/>
                  </a:schemeClr>
                </a:solidFill>
              </a:rPr>
              <a:t>、牵头形成产品领域知识积累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29467" y="4371979"/>
            <a:ext cx="3073400" cy="16342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rgbClr val="FFFF00"/>
                </a:solidFill>
              </a:rPr>
              <a:t>项目交付中心的目标与职责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rgbClr val="FFFF00"/>
                </a:solidFill>
              </a:rPr>
              <a:t>1</a:t>
            </a:r>
            <a:r>
              <a:rPr lang="zh-CN" altLang="en-US" sz="1600" dirty="0" smtClean="0">
                <a:solidFill>
                  <a:srgbClr val="FFFF00"/>
                </a:solidFill>
              </a:rPr>
              <a:t>、为试点减员增效提供保障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rgbClr val="FFFF00"/>
                </a:solidFill>
              </a:rPr>
              <a:t>2</a:t>
            </a:r>
            <a:r>
              <a:rPr lang="zh-CN" altLang="en-US" sz="1600" dirty="0" smtClean="0">
                <a:solidFill>
                  <a:srgbClr val="FFFF00"/>
                </a:solidFill>
              </a:rPr>
              <a:t>、达成客户质量满意度的最高评价</a:t>
            </a:r>
            <a:endParaRPr lang="en-US" altLang="zh-CN" sz="1600" dirty="0" smtClean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0448" y="4371979"/>
            <a:ext cx="2963485" cy="17112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rgbClr val="FFFF00"/>
                </a:solidFill>
              </a:rPr>
              <a:t>资源中心的目标与职责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rgbClr val="FFFF00"/>
                </a:solidFill>
              </a:rPr>
              <a:t>1</a:t>
            </a:r>
            <a:r>
              <a:rPr lang="zh-CN" altLang="en-US" sz="1600" dirty="0" smtClean="0">
                <a:solidFill>
                  <a:srgbClr val="FFFF00"/>
                </a:solidFill>
              </a:rPr>
              <a:t>、为试点减员增效提供保障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rgbClr val="FFFF00"/>
                </a:solidFill>
              </a:rPr>
              <a:t>2</a:t>
            </a:r>
            <a:r>
              <a:rPr lang="zh-CN" altLang="en-US" sz="1600" dirty="0" smtClean="0">
                <a:solidFill>
                  <a:srgbClr val="FFFF00"/>
                </a:solidFill>
              </a:rPr>
              <a:t>、产能倍增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rgbClr val="FFFF00"/>
                </a:solidFill>
              </a:rPr>
              <a:t>3</a:t>
            </a:r>
            <a:r>
              <a:rPr lang="zh-CN" altLang="en-US" sz="1600" dirty="0" smtClean="0">
                <a:solidFill>
                  <a:srgbClr val="FFFF00"/>
                </a:solidFill>
              </a:rPr>
              <a:t>、剩余增加</a:t>
            </a:r>
            <a:endParaRPr lang="en-US" altLang="zh-CN" sz="1600" dirty="0" smtClean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33933" y="4371979"/>
            <a:ext cx="3268134" cy="21544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rgbClr val="FFFF00"/>
                </a:solidFill>
              </a:rPr>
              <a:t>变革作战办公室的目的与职责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rgbClr val="FFFF00"/>
                </a:solidFill>
              </a:rPr>
              <a:t>1</a:t>
            </a:r>
            <a:r>
              <a:rPr lang="zh-CN" altLang="en-US" sz="1600" dirty="0" smtClean="0">
                <a:solidFill>
                  <a:srgbClr val="FFFF00"/>
                </a:solidFill>
              </a:rPr>
              <a:t>、为试点减员增效提供保障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rgbClr val="FFFF00"/>
                </a:solidFill>
              </a:rPr>
              <a:t>2</a:t>
            </a:r>
            <a:r>
              <a:rPr lang="zh-CN" altLang="en-US" sz="1600" dirty="0" smtClean="0">
                <a:solidFill>
                  <a:srgbClr val="FFFF00"/>
                </a:solidFill>
              </a:rPr>
              <a:t>、共同对试点产生的问题进行研讨、决策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 smtClean="0">
                <a:solidFill>
                  <a:srgbClr val="FFFF00"/>
                </a:solidFill>
              </a:rPr>
              <a:t>3</a:t>
            </a:r>
            <a:r>
              <a:rPr lang="zh-CN" altLang="en-US" sz="1600" dirty="0" smtClean="0">
                <a:solidFill>
                  <a:srgbClr val="FFFF00"/>
                </a:solidFill>
              </a:rPr>
              <a:t>、在变革成员各自职能领域内调动资源履行变革任务</a:t>
            </a:r>
            <a:endParaRPr lang="en-US" altLang="zh-CN" sz="1600" dirty="0" smtClean="0">
              <a:solidFill>
                <a:srgbClr val="FFFF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4882575"/>
            <a:ext cx="12192000" cy="25400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 bwMode="auto">
          <a:xfrm>
            <a:off x="2929467" y="4346579"/>
            <a:ext cx="9166739" cy="2341604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503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BU&amp;PD&amp;RC</a:t>
            </a:r>
            <a:r>
              <a:rPr lang="zh-CN" altLang="en-US" sz="2400" dirty="0" smtClean="0"/>
              <a:t>的主要目标分解及主体流程</a:t>
            </a:r>
            <a:endParaRPr lang="zh-CN" alt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5047607" y="2196314"/>
            <a:ext cx="1541609" cy="1694796"/>
            <a:chOff x="355600" y="983929"/>
            <a:chExt cx="2133600" cy="2470471"/>
          </a:xfrm>
        </p:grpSpPr>
        <p:sp>
          <p:nvSpPr>
            <p:cNvPr id="9" name="Snip Same Side Corner Rectangle 8"/>
            <p:cNvSpPr/>
            <p:nvPr/>
          </p:nvSpPr>
          <p:spPr bwMode="auto">
            <a:xfrm>
              <a:off x="355600" y="1151466"/>
              <a:ext cx="2133600" cy="304800"/>
            </a:xfrm>
            <a:prstGeom prst="snip2SameRect">
              <a:avLst/>
            </a:prstGeom>
            <a:solidFill>
              <a:schemeClr val="accent1"/>
            </a:solidFill>
            <a:ln>
              <a:solidFill>
                <a:schemeClr val="tx2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97048" y="983929"/>
              <a:ext cx="531236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PD</a:t>
              </a:r>
              <a:endParaRPr lang="zh-CN" altLang="en-US" sz="12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55600" y="1456266"/>
              <a:ext cx="2133600" cy="1998134"/>
            </a:xfrm>
            <a:prstGeom prst="rect">
              <a:avLst/>
            </a:prstGeom>
            <a:noFill/>
            <a:ln>
              <a:solidFill>
                <a:schemeClr val="tx2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613312" y="2180798"/>
            <a:ext cx="1540372" cy="1657953"/>
            <a:chOff x="355600" y="968419"/>
            <a:chExt cx="2133600" cy="2485981"/>
          </a:xfrm>
        </p:grpSpPr>
        <p:sp>
          <p:nvSpPr>
            <p:cNvPr id="13" name="Snip Same Side Corner Rectangle 12"/>
            <p:cNvSpPr/>
            <p:nvPr/>
          </p:nvSpPr>
          <p:spPr bwMode="auto">
            <a:xfrm>
              <a:off x="355600" y="1151466"/>
              <a:ext cx="2133600" cy="304800"/>
            </a:xfrm>
            <a:prstGeom prst="snip2SameRect">
              <a:avLst/>
            </a:prstGeom>
            <a:solidFill>
              <a:schemeClr val="accent1"/>
            </a:solidFill>
            <a:ln>
              <a:solidFill>
                <a:schemeClr val="tx2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8463" y="968419"/>
              <a:ext cx="537648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RC</a:t>
              </a:r>
              <a:endParaRPr lang="zh-CN" altLang="en-US" sz="12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55600" y="1456266"/>
              <a:ext cx="2133600" cy="1998134"/>
            </a:xfrm>
            <a:prstGeom prst="rect">
              <a:avLst/>
            </a:prstGeom>
            <a:noFill/>
            <a:ln>
              <a:solidFill>
                <a:schemeClr val="tx2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272889" y="3398452"/>
            <a:ext cx="194726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dirty="0" smtClean="0">
                <a:solidFill>
                  <a:srgbClr val="FFFF00"/>
                </a:solidFill>
              </a:rPr>
              <a:t>$BSM</a:t>
            </a:r>
            <a:r>
              <a:rPr lang="en-US" altLang="zh-C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Creation</a:t>
            </a:r>
            <a:endParaRPr lang="zh-CN" altLang="en-US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5715" y="2982152"/>
            <a:ext cx="194726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立项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216" y="3415152"/>
            <a:ext cx="194726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dirty="0" smtClean="0">
                <a:solidFill>
                  <a:srgbClr val="FFFF00"/>
                </a:solidFill>
              </a:rPr>
              <a:t>$BSM</a:t>
            </a:r>
            <a:r>
              <a:rPr lang="en-US" altLang="zh-C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Dispatch</a:t>
            </a:r>
            <a:endParaRPr lang="zh-CN" altLang="en-US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9216" y="3012751"/>
            <a:ext cx="1947264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人力资源计划</a:t>
            </a:r>
            <a:r>
              <a:rPr lang="en-US" altLang="zh-CN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/>
            </a:r>
            <a:br>
              <a:rPr lang="en-US" altLang="zh-CN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zh-CN" altLang="en-US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绩效评估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10820960" y="2572194"/>
            <a:ext cx="262779" cy="30318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84745" y="3372505"/>
            <a:ext cx="194726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dirty="0" smtClean="0">
                <a:solidFill>
                  <a:srgbClr val="FFFF00"/>
                </a:solidFill>
              </a:rPr>
              <a:t>$BSM</a:t>
            </a:r>
            <a:r>
              <a:rPr lang="en-US" altLang="zh-C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Redeem</a:t>
            </a:r>
            <a:endParaRPr lang="zh-CN" altLang="en-US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80738" y="2982152"/>
            <a:ext cx="1947264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奖金兑现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804817" y="2573839"/>
            <a:ext cx="262779" cy="30318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37426" y="2971499"/>
            <a:ext cx="194726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</a:t>
            </a:r>
            <a:endParaRPr lang="zh-CN" altLang="en-US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905869" y="2218764"/>
            <a:ext cx="1482948" cy="1695843"/>
            <a:chOff x="1717452" y="1160430"/>
            <a:chExt cx="1849265" cy="1695843"/>
          </a:xfrm>
        </p:grpSpPr>
        <p:grpSp>
          <p:nvGrpSpPr>
            <p:cNvPr id="7" name="Group 6"/>
            <p:cNvGrpSpPr/>
            <p:nvPr/>
          </p:nvGrpSpPr>
          <p:grpSpPr>
            <a:xfrm>
              <a:off x="1717452" y="1160430"/>
              <a:ext cx="1849265" cy="1695843"/>
              <a:chOff x="355600" y="982403"/>
              <a:chExt cx="2133600" cy="2471997"/>
            </a:xfrm>
          </p:grpSpPr>
          <p:sp>
            <p:nvSpPr>
              <p:cNvPr id="4" name="Snip Same Side Corner Rectangle 3"/>
              <p:cNvSpPr/>
              <p:nvPr/>
            </p:nvSpPr>
            <p:spPr bwMode="auto">
              <a:xfrm>
                <a:off x="355600" y="1151466"/>
                <a:ext cx="2133600" cy="304800"/>
              </a:xfrm>
              <a:prstGeom prst="snip2SameRect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007002" y="982403"/>
                <a:ext cx="539250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CN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BU</a:t>
                </a:r>
                <a:endParaRPr lang="zh-CN" altLang="en-US" sz="12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355600" y="1456266"/>
                <a:ext cx="2133600" cy="1998134"/>
              </a:xfrm>
              <a:prstGeom prst="rect">
                <a:avLst/>
              </a:prstGeom>
              <a:noFill/>
              <a:ln>
                <a:solidFill>
                  <a:schemeClr val="tx2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820094" y="1852370"/>
              <a:ext cx="1668623" cy="6832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收入 </a:t>
              </a:r>
              <a:r>
                <a:rPr lang="en-US" altLang="zh-CN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&amp; </a:t>
              </a:r>
              <a:r>
                <a:rPr lang="zh-CN" altLang="en-US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利润</a:t>
              </a:r>
              <a:r>
                <a:rPr lang="en-US" altLang="zh-CN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/>
              </a:r>
              <a:br>
                <a:rPr lang="en-US" altLang="zh-CN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zh-CN" altLang="en-US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最大化</a:t>
              </a:r>
              <a:endParaRPr lang="zh-CN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175620" y="2897328"/>
            <a:ext cx="1391020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客户质量满意度的最高评价</a:t>
            </a:r>
            <a:endParaRPr lang="zh-CN" alt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88546" y="2925031"/>
            <a:ext cx="1389904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产能最大化</a:t>
            </a:r>
            <a:endParaRPr lang="en-US" altLang="zh-CN" sz="1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利益分享</a:t>
            </a:r>
            <a:endParaRPr lang="en-US" altLang="zh-CN" sz="1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293" y="3399154"/>
            <a:ext cx="194726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dirty="0">
                <a:solidFill>
                  <a:srgbClr val="FFFF00"/>
                </a:solidFill>
              </a:rPr>
              <a:t>$</a:t>
            </a:r>
            <a:r>
              <a:rPr lang="en-US" altLang="zh-CN" dirty="0" smtClean="0">
                <a:solidFill>
                  <a:srgbClr val="FFFF00"/>
                </a:solidFill>
              </a:rPr>
              <a:t>BSM </a:t>
            </a:r>
            <a:r>
              <a:rPr lang="en-US" altLang="zh-C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Sourcing</a:t>
            </a:r>
            <a:endParaRPr lang="zh-CN" altLang="en-US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2" name="Right Arrow 41"/>
          <p:cNvSpPr/>
          <p:nvPr/>
        </p:nvSpPr>
        <p:spPr bwMode="auto">
          <a:xfrm>
            <a:off x="1067596" y="2620545"/>
            <a:ext cx="9753364" cy="245534"/>
          </a:xfrm>
          <a:prstGeom prst="rightArrow">
            <a:avLst>
              <a:gd name="adj1" fmla="val 50000"/>
              <a:gd name="adj2" fmla="val 115480"/>
            </a:avLst>
          </a:prstGeom>
          <a:solidFill>
            <a:schemeClr val="tx1">
              <a:lumMod val="65000"/>
              <a:alpha val="6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077957" y="2544318"/>
            <a:ext cx="262779" cy="30318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410489" y="2544318"/>
            <a:ext cx="262779" cy="30318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12698" y="2875377"/>
            <a:ext cx="2479302" cy="3572927"/>
            <a:chOff x="9712698" y="2875377"/>
            <a:chExt cx="2479302" cy="3572927"/>
          </a:xfrm>
        </p:grpSpPr>
        <p:cxnSp>
          <p:nvCxnSpPr>
            <p:cNvPr id="44" name="Straight Connector 43"/>
            <p:cNvCxnSpPr>
              <a:stCxn id="31" idx="4"/>
            </p:cNvCxnSpPr>
            <p:nvPr/>
          </p:nvCxnSpPr>
          <p:spPr>
            <a:xfrm flipH="1">
              <a:off x="10952349" y="2875377"/>
              <a:ext cx="1" cy="24352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flipH="1">
              <a:off x="9712698" y="5411097"/>
              <a:ext cx="2479302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绩效兑现</a:t>
              </a:r>
              <a:endParaRPr lang="en-US" altLang="zh-C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释放生产力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94245" y="2889432"/>
            <a:ext cx="2479302" cy="3814328"/>
            <a:chOff x="2994245" y="2889432"/>
            <a:chExt cx="2479302" cy="3814328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2994245" y="5411098"/>
              <a:ext cx="2479302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博弈下</a:t>
              </a:r>
              <a:r>
                <a:rPr lang="en-US" altLang="zh-CN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/>
              </a:r>
              <a:br>
                <a:rPr lang="en-US" altLang="zh-CN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zh-CN" alt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的</a:t>
              </a:r>
              <a:r>
                <a:rPr lang="en-US" altLang="zh-CN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/>
              </a:r>
              <a:br>
                <a:rPr lang="en-US" altLang="zh-CN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zh-CN" alt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成本优化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4209346" y="2889432"/>
              <a:ext cx="10017" cy="23459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323197" y="2894207"/>
            <a:ext cx="2479302" cy="3773316"/>
            <a:chOff x="6323197" y="2894207"/>
            <a:chExt cx="2479302" cy="3773316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536591" y="2894207"/>
              <a:ext cx="10017" cy="23459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flipH="1">
              <a:off x="6323197" y="5374861"/>
              <a:ext cx="2479302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以度量为基础的软件过程成熟度持续提升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299919" y="2897328"/>
            <a:ext cx="2479302" cy="3481929"/>
            <a:chOff x="-299919" y="2897328"/>
            <a:chExt cx="2479302" cy="3481929"/>
          </a:xfrm>
        </p:grpSpPr>
        <p:sp>
          <p:nvSpPr>
            <p:cNvPr id="64" name="TextBox 63"/>
            <p:cNvSpPr txBox="1"/>
            <p:nvPr/>
          </p:nvSpPr>
          <p:spPr>
            <a:xfrm flipH="1">
              <a:off x="-299919" y="5418994"/>
              <a:ext cx="2479302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能力</a:t>
              </a:r>
              <a:r>
                <a:rPr lang="en-US" altLang="zh-CN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/>
              </a:r>
              <a:br>
                <a:rPr lang="en-US" altLang="zh-CN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zh-CN" alt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货币化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915182" y="2897328"/>
              <a:ext cx="10017" cy="23459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285663" y="1543549"/>
            <a:ext cx="305444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目标对齐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5681499" y="949066"/>
            <a:ext cx="262779" cy="30318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4278" y="845879"/>
            <a:ext cx="239373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客户</a:t>
            </a:r>
          </a:p>
        </p:txBody>
      </p:sp>
      <p:sp>
        <p:nvSpPr>
          <p:cNvPr id="18" name="Striped Right Arrow 17"/>
          <p:cNvSpPr/>
          <p:nvPr/>
        </p:nvSpPr>
        <p:spPr bwMode="auto">
          <a:xfrm rot="16200000">
            <a:off x="5463439" y="915694"/>
            <a:ext cx="698898" cy="1633708"/>
          </a:xfrm>
          <a:prstGeom prst="stripedRightArrow">
            <a:avLst/>
          </a:prstGeom>
          <a:solidFill>
            <a:schemeClr val="tx1">
              <a:lumMod val="85000"/>
              <a:alpha val="4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4854634" y="3048698"/>
            <a:ext cx="2161309" cy="773084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流程建设</a:t>
            </a:r>
          </a:p>
        </p:txBody>
      </p:sp>
      <p:sp>
        <p:nvSpPr>
          <p:cNvPr id="8" name="Isosceles Triangle 7"/>
          <p:cNvSpPr/>
          <p:nvPr/>
        </p:nvSpPr>
        <p:spPr bwMode="auto">
          <a:xfrm>
            <a:off x="3150523" y="1737366"/>
            <a:ext cx="5527964" cy="2689166"/>
          </a:xfrm>
          <a:prstGeom prst="triangle">
            <a:avLst/>
          </a:prstGeom>
          <a:noFill/>
          <a:ln w="12700">
            <a:solidFill>
              <a:schemeClr val="tx1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563687" y="1083431"/>
            <a:ext cx="2734887" cy="77308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绩效激励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249680" y="4228413"/>
            <a:ext cx="3040380" cy="77308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质量保证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7949738" y="4228413"/>
            <a:ext cx="2734887" cy="77308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能力共建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7816" y="1059422"/>
            <a:ext cx="3264133" cy="216366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立项流程 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项目结项流程 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项目评价流程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项目赛马流程 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1200" dirty="0" smtClean="0"/>
              <a:t>BU</a:t>
            </a:r>
            <a:r>
              <a:rPr lang="zh-CN" altLang="en-US" sz="1200" dirty="0" smtClean="0"/>
              <a:t>项目管理能力赛马流程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1200" dirty="0" smtClean="0"/>
              <a:t>BU</a:t>
            </a:r>
            <a:r>
              <a:rPr lang="zh-CN" altLang="en-US" sz="1200" dirty="0"/>
              <a:t>交付指</a:t>
            </a:r>
            <a:r>
              <a:rPr lang="zh-CN" altLang="en-US" sz="1200" dirty="0" smtClean="0"/>
              <a:t>标结果晾</a:t>
            </a:r>
            <a:r>
              <a:rPr lang="zh-CN" altLang="en-US" sz="1200" dirty="0"/>
              <a:t>晒流</a:t>
            </a:r>
            <a:r>
              <a:rPr lang="zh-CN" altLang="en-US" sz="1200" dirty="0" smtClean="0"/>
              <a:t>程 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奖金发放流程 </a:t>
            </a:r>
            <a:endParaRPr lang="en-US" altLang="zh-CN" sz="1200" dirty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zh-CN" altLang="en-US" sz="1200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949738" y="3129052"/>
            <a:ext cx="2083724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015943" y="3129052"/>
            <a:ext cx="933795" cy="30618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4296" y="898674"/>
            <a:ext cx="3165764" cy="216366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1200" dirty="0" smtClean="0"/>
              <a:t>BU</a:t>
            </a:r>
            <a:r>
              <a:rPr lang="zh-CN" altLang="en-US" sz="1200" dirty="0" smtClean="0"/>
              <a:t>交付指标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1200" dirty="0" smtClean="0"/>
              <a:t>BU</a:t>
            </a:r>
            <a:r>
              <a:rPr lang="zh-CN" altLang="en-US" sz="1200" dirty="0" smtClean="0"/>
              <a:t>项目管理能力度量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项目绩效及激励方案 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优秀员工评价及激励方案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项目经理职级、通道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项目代表及交付经理绩效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1200" dirty="0" smtClean="0"/>
              <a:t>QA</a:t>
            </a:r>
            <a:r>
              <a:rPr lang="zh-CN" altLang="en-US" sz="1200" dirty="0" smtClean="0"/>
              <a:t>绩效及激励方案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CN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249680" y="2772450"/>
            <a:ext cx="2083724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5" idx="1"/>
          </p:cNvCxnSpPr>
          <p:nvPr/>
        </p:nvCxnSpPr>
        <p:spPr>
          <a:xfrm flipV="1">
            <a:off x="3333404" y="1469973"/>
            <a:ext cx="1230283" cy="12963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79070" y="5222541"/>
            <a:ext cx="3611881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过程及工具改进：项目（产品）质量日报、项目（产品）质量双周报、</a:t>
            </a:r>
            <a:r>
              <a:rPr lang="en-US" altLang="zh-CN" sz="1200" dirty="0" smtClean="0"/>
              <a:t>BU</a:t>
            </a:r>
            <a:r>
              <a:rPr lang="zh-CN" altLang="en-US" sz="1200" dirty="0" smtClean="0"/>
              <a:t>质量月报、总体质量月报（暨变革总体组质量部分汇报）、三</a:t>
            </a:r>
            <a:r>
              <a:rPr lang="zh-CN" altLang="en-US" sz="1200" dirty="0"/>
              <a:t>层交付会</a:t>
            </a:r>
            <a:r>
              <a:rPr lang="zh-CN" altLang="en-US" sz="1200" dirty="0" smtClean="0"/>
              <a:t>议。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/>
              <a:t>建</a:t>
            </a:r>
            <a:r>
              <a:rPr lang="zh-CN" altLang="en-US" sz="1200" dirty="0" smtClean="0"/>
              <a:t>立企业级过</a:t>
            </a:r>
            <a:r>
              <a:rPr lang="zh-CN" altLang="en-US" sz="1200" dirty="0"/>
              <a:t>程监控指</a:t>
            </a:r>
            <a:r>
              <a:rPr lang="zh-CN" altLang="en-US" sz="1200" dirty="0" smtClean="0"/>
              <a:t>标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1200" dirty="0" smtClean="0"/>
              <a:t>QA</a:t>
            </a:r>
            <a:r>
              <a:rPr lang="zh-CN" altLang="en-US" sz="1200" dirty="0" smtClean="0"/>
              <a:t>质量工作指南</a:t>
            </a:r>
            <a:endParaRPr lang="en-US" altLang="zh-CN" sz="1200" dirty="0" smtClean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441169" y="6562852"/>
            <a:ext cx="2083724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565564" y="5006746"/>
            <a:ext cx="875605" cy="155610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498" y="5146319"/>
            <a:ext cx="3017518" cy="143423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项目经理养成计划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工程能力专家组 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测试中心建设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技术能力建设</a:t>
            </a:r>
            <a:endParaRPr lang="en-US" altLang="zh-CN" sz="1200" dirty="0" smtClean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领域能力建设</a:t>
            </a:r>
            <a:endParaRPr lang="en-US" altLang="zh-CN" sz="1200" dirty="0" smtClean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9123219" y="6453341"/>
            <a:ext cx="199921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8387543" y="5001498"/>
            <a:ext cx="743989" cy="14518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892828" y="2118163"/>
            <a:ext cx="4222867" cy="3827653"/>
          </a:xfrm>
          <a:prstGeom prst="line">
            <a:avLst/>
          </a:prstGeom>
          <a:ln>
            <a:solidFill>
              <a:srgbClr val="FFC000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107382" y="5431854"/>
            <a:ext cx="2024150" cy="520061"/>
          </a:xfrm>
          <a:prstGeom prst="line">
            <a:avLst/>
          </a:prstGeom>
          <a:ln>
            <a:solidFill>
              <a:srgbClr val="FFC000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508"/>
          </a:xfrm>
        </p:spPr>
        <p:txBody>
          <a:bodyPr/>
          <a:lstStyle/>
          <a:p>
            <a:r>
              <a:rPr lang="zh-CN" altLang="en-US" dirty="0"/>
              <a:t>生产力促进中心 </a:t>
            </a:r>
            <a:r>
              <a:rPr lang="en-US" altLang="zh-CN" dirty="0"/>
              <a:t>– </a:t>
            </a:r>
            <a:r>
              <a:rPr lang="zh-CN" altLang="en-US" dirty="0"/>
              <a:t>质量及效能同步改进的重要载</a:t>
            </a:r>
            <a:r>
              <a:rPr lang="zh-CN" altLang="en-US" dirty="0" smtClean="0"/>
              <a:t>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37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  <a:solidFill>
            <a:srgbClr val="0099CC">
              <a:alpha val="63000"/>
            </a:srgbClr>
          </a:solidFill>
          <a:ln>
            <a:noFill/>
          </a:ln>
        </p:spPr>
        <p:txBody>
          <a:bodyPr vert="horz" wrap="square" lIns="243650" tIns="0" rIns="243650" bIns="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+mn-ea"/>
                <a:cs typeface="Segoe UI Light"/>
              </a:rPr>
              <a:t>问题与信息化支撑背景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7258" y="1093673"/>
            <a:ext cx="6557491" cy="5109022"/>
          </a:xfrm>
        </p:spPr>
        <p:txBody>
          <a:bodyPr/>
          <a:lstStyle/>
          <a:p>
            <a:pPr>
              <a:buFont typeface="Wingdings" pitchFamily="2" charset="2"/>
              <a:buChar char="p"/>
            </a:pPr>
            <a:r>
              <a:rPr lang="zh-CN" altLang="en-US" sz="2000" dirty="0" smtClean="0">
                <a:solidFill>
                  <a:schemeClr val="tx1">
                    <a:lumMod val="85000"/>
                  </a:schemeClr>
                </a:solidFill>
              </a:rPr>
              <a:t>全面结构性产能增效方案（以下简称方案）涉及数据维护量大，维护频度高，数据颗粒度细的问题。</a:t>
            </a:r>
            <a:endParaRPr lang="en-US" altLang="zh-CN" sz="20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itchFamily="2" charset="2"/>
              <a:buChar char="p"/>
            </a:pPr>
            <a:endParaRPr lang="en-US" altLang="zh-CN" sz="20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sz="2000" dirty="0" smtClean="0">
                <a:solidFill>
                  <a:schemeClr val="tx1">
                    <a:lumMod val="85000"/>
                  </a:schemeClr>
                </a:solidFill>
              </a:rPr>
              <a:t>方案涉及关键数据在流程中生成（如</a:t>
            </a:r>
            <a:r>
              <a:rPr lang="en-US" altLang="zh-CN" sz="2000" dirty="0" smtClean="0">
                <a:solidFill>
                  <a:schemeClr val="tx1">
                    <a:lumMod val="85000"/>
                  </a:schemeClr>
                </a:solidFill>
              </a:rPr>
              <a:t>BSM</a:t>
            </a:r>
            <a:r>
              <a:rPr lang="zh-CN" altLang="en-US" sz="2000" dirty="0" smtClean="0">
                <a:solidFill>
                  <a:schemeClr val="tx1">
                    <a:lumMod val="85000"/>
                  </a:schemeClr>
                </a:solidFill>
              </a:rPr>
              <a:t>的生成、流转、兑现等涉及的项目立项、变更、结项、评价等） ，流程涉及角色及人员较多，协同工作本身有效率问题。</a:t>
            </a:r>
            <a:endParaRPr lang="en-US" altLang="zh-CN" sz="20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itchFamily="2" charset="2"/>
              <a:buChar char="p"/>
            </a:pPr>
            <a:endParaRPr lang="en-US" altLang="zh-CN" sz="20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sz="2000" dirty="0" smtClean="0">
                <a:solidFill>
                  <a:schemeClr val="tx1">
                    <a:lumMod val="85000"/>
                  </a:schemeClr>
                </a:solidFill>
              </a:rPr>
              <a:t>方案涉及“工资”、“奖金”等敏感信息，人工传递有信息安全问题。</a:t>
            </a:r>
            <a:endParaRPr lang="en-US" altLang="zh-CN" sz="20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itchFamily="2" charset="2"/>
              <a:buChar char="p"/>
            </a:pPr>
            <a:endParaRPr lang="en-US" altLang="zh-CN" sz="20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sz="2000" dirty="0" smtClean="0">
                <a:solidFill>
                  <a:schemeClr val="tx1">
                    <a:lumMod val="85000"/>
                  </a:schemeClr>
                </a:solidFill>
              </a:rPr>
              <a:t>方案涉及较为复杂的计算，人工进行易出现错误的问题。</a:t>
            </a:r>
            <a:endParaRPr lang="en-US" altLang="zh-CN" sz="20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itchFamily="2" charset="2"/>
              <a:buChar char="p"/>
            </a:pPr>
            <a:endParaRPr lang="en-US" altLang="zh-CN" sz="2000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sz="2000" dirty="0" smtClean="0">
                <a:solidFill>
                  <a:schemeClr val="tx1">
                    <a:lumMod val="85000"/>
                  </a:schemeClr>
                </a:solidFill>
              </a:rPr>
              <a:t>产能相关过程数据的及时存档后形成的分析，能够为生产力持续改进提供持续支撑。</a:t>
            </a:r>
            <a:endParaRPr lang="en-US" altLang="zh-CN" sz="2000" dirty="0" smtClean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120906" y="2461507"/>
            <a:ext cx="7188200" cy="1520348"/>
          </a:xfrm>
        </p:spPr>
        <p:txBody>
          <a:bodyPr/>
          <a:lstStyle/>
          <a:p>
            <a:r>
              <a:rPr lang="zh-CN" altLang="en-US" dirty="0"/>
              <a:t>结构性产能提升方案简述</a:t>
            </a:r>
            <a:endParaRPr lang="en-US" altLang="zh-CN" dirty="0"/>
          </a:p>
          <a:p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流程与系统规划</a:t>
            </a:r>
            <a:endParaRPr lang="en-US" altLang="zh-CN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 smtClean="0"/>
              <a:t>系统开发路线图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791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8129274" y="4251928"/>
            <a:ext cx="2060763" cy="112884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598638" y="4229731"/>
            <a:ext cx="6741492" cy="188283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47776" y="2544067"/>
            <a:ext cx="4493456" cy="165932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 bwMode="auto">
          <a:xfrm>
            <a:off x="6773242" y="68446"/>
            <a:ext cx="5271054" cy="102754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29511" y="-33274"/>
            <a:ext cx="6001581" cy="5266665"/>
            <a:chOff x="66574" y="-41564"/>
            <a:chExt cx="6001581" cy="5266665"/>
          </a:xfrm>
        </p:grpSpPr>
        <p:sp>
          <p:nvSpPr>
            <p:cNvPr id="54" name="等腰三角形 43"/>
            <p:cNvSpPr/>
            <p:nvPr/>
          </p:nvSpPr>
          <p:spPr bwMode="auto">
            <a:xfrm rot="16200000">
              <a:off x="2261605" y="4816443"/>
              <a:ext cx="400418" cy="416897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等腰三角形 43"/>
            <p:cNvSpPr/>
            <p:nvPr/>
          </p:nvSpPr>
          <p:spPr bwMode="auto">
            <a:xfrm rot="5400000">
              <a:off x="3302634" y="-45784"/>
              <a:ext cx="400418" cy="416897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等腰三角形 66"/>
            <p:cNvSpPr/>
            <p:nvPr/>
          </p:nvSpPr>
          <p:spPr bwMode="auto">
            <a:xfrm>
              <a:off x="2455048" y="2105239"/>
              <a:ext cx="1085670" cy="78168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等腰三角形 43"/>
            <p:cNvSpPr/>
            <p:nvPr/>
          </p:nvSpPr>
          <p:spPr bwMode="auto">
            <a:xfrm rot="5400000">
              <a:off x="3089080" y="298692"/>
              <a:ext cx="642718" cy="651402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等腰三角形 41"/>
            <p:cNvSpPr/>
            <p:nvPr/>
          </p:nvSpPr>
          <p:spPr bwMode="auto">
            <a:xfrm rot="5400000">
              <a:off x="2841546" y="806782"/>
              <a:ext cx="642718" cy="65140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圆柱形 21"/>
            <p:cNvSpPr/>
            <p:nvPr/>
          </p:nvSpPr>
          <p:spPr bwMode="auto">
            <a:xfrm>
              <a:off x="3097765" y="2556879"/>
              <a:ext cx="968415" cy="542835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项目与任务</a:t>
              </a:r>
            </a:p>
          </p:txBody>
        </p:sp>
        <p:sp>
          <p:nvSpPr>
            <p:cNvPr id="23" name="圆柱形 22"/>
            <p:cNvSpPr/>
            <p:nvPr/>
          </p:nvSpPr>
          <p:spPr bwMode="auto">
            <a:xfrm>
              <a:off x="1966459" y="2556879"/>
              <a:ext cx="938018" cy="542835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人力资源</a:t>
              </a:r>
            </a:p>
          </p:txBody>
        </p:sp>
        <p:sp>
          <p:nvSpPr>
            <p:cNvPr id="24" name="圆柱形 23"/>
            <p:cNvSpPr/>
            <p:nvPr/>
          </p:nvSpPr>
          <p:spPr bwMode="auto">
            <a:xfrm>
              <a:off x="2492950" y="1809938"/>
              <a:ext cx="1007501" cy="503750"/>
            </a:xfrm>
            <a:prstGeom prst="can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目标与绩效</a:t>
              </a:r>
            </a:p>
          </p:txBody>
        </p:sp>
        <p:sp>
          <p:nvSpPr>
            <p:cNvPr id="31" name="同心圆 30"/>
            <p:cNvSpPr/>
            <p:nvPr/>
          </p:nvSpPr>
          <p:spPr bwMode="auto">
            <a:xfrm>
              <a:off x="1325951" y="963115"/>
              <a:ext cx="3309123" cy="3309122"/>
            </a:xfrm>
            <a:prstGeom prst="donut">
              <a:avLst>
                <a:gd name="adj" fmla="val 114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72420" y="1002200"/>
              <a:ext cx="816942" cy="3232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solidFill>
                    <a:schemeClr val="accent1"/>
                  </a:solidFill>
                </a:rPr>
                <a:t>项目流程管理</a:t>
              </a:r>
            </a:p>
          </p:txBody>
        </p:sp>
        <p:sp>
          <p:nvSpPr>
            <p:cNvPr id="37" name="同心圆 36"/>
            <p:cNvSpPr/>
            <p:nvPr/>
          </p:nvSpPr>
          <p:spPr bwMode="auto">
            <a:xfrm>
              <a:off x="848256" y="476734"/>
              <a:ext cx="4260169" cy="4260169"/>
            </a:xfrm>
            <a:prstGeom prst="donut">
              <a:avLst>
                <a:gd name="adj" fmla="val 674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468077" y="468050"/>
              <a:ext cx="816942" cy="3232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solidFill>
                    <a:schemeClr val="accent2"/>
                  </a:solidFill>
                </a:rPr>
                <a:t>项目人力管理</a:t>
              </a: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1354847" y="1657943"/>
              <a:ext cx="826610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立项</a:t>
              </a: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3889829" y="1892757"/>
              <a:ext cx="826610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变更</a:t>
              </a: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3239571" y="3742430"/>
              <a:ext cx="826610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结项</a:t>
              </a: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1534562" y="3388896"/>
              <a:ext cx="826610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评价</a:t>
              </a:r>
            </a:p>
          </p:txBody>
        </p:sp>
        <p:sp>
          <p:nvSpPr>
            <p:cNvPr id="43" name="等腰三角形 42"/>
            <p:cNvSpPr/>
            <p:nvPr/>
          </p:nvSpPr>
          <p:spPr bwMode="auto">
            <a:xfrm rot="16200000">
              <a:off x="2498474" y="3738091"/>
              <a:ext cx="642718" cy="65140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等腰三角形 44"/>
            <p:cNvSpPr/>
            <p:nvPr/>
          </p:nvSpPr>
          <p:spPr bwMode="auto">
            <a:xfrm rot="16200000">
              <a:off x="2259627" y="4267895"/>
              <a:ext cx="642718" cy="651402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同心圆 45"/>
            <p:cNvSpPr/>
            <p:nvPr/>
          </p:nvSpPr>
          <p:spPr bwMode="auto">
            <a:xfrm>
              <a:off x="435701" y="38124"/>
              <a:ext cx="5128704" cy="5128704"/>
            </a:xfrm>
            <a:prstGeom prst="donut">
              <a:avLst>
                <a:gd name="adj" fmla="val 3868"/>
              </a:avLst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圆角矩形 38"/>
            <p:cNvSpPr/>
            <p:nvPr/>
          </p:nvSpPr>
          <p:spPr bwMode="auto">
            <a:xfrm>
              <a:off x="1352007" y="841521"/>
              <a:ext cx="959731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人力资源池管理</a:t>
              </a:r>
            </a:p>
          </p:txBody>
        </p:sp>
        <p:sp>
          <p:nvSpPr>
            <p:cNvPr id="40" name="圆角矩形 39"/>
            <p:cNvSpPr/>
            <p:nvPr/>
          </p:nvSpPr>
          <p:spPr bwMode="auto">
            <a:xfrm>
              <a:off x="4422281" y="3069315"/>
              <a:ext cx="959731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人力项目地图</a:t>
              </a: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1195674" y="3972592"/>
              <a:ext cx="959731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工作量评价及确认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459994" y="-41564"/>
              <a:ext cx="816942" cy="3232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目标绩效管理</a:t>
              </a: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4734954" y="3824943"/>
              <a:ext cx="959731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人力看板</a:t>
              </a:r>
            </a:p>
          </p:txBody>
        </p:sp>
        <p:sp>
          <p:nvSpPr>
            <p:cNvPr id="50" name="圆角矩形 49"/>
            <p:cNvSpPr/>
            <p:nvPr/>
          </p:nvSpPr>
          <p:spPr bwMode="auto">
            <a:xfrm>
              <a:off x="66574" y="3164856"/>
              <a:ext cx="959731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任务看板</a:t>
              </a: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322791" y="1228019"/>
              <a:ext cx="959731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目标设定</a:t>
              </a:r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4365826" y="659129"/>
              <a:ext cx="959731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绩效评价</a:t>
              </a:r>
            </a:p>
          </p:txBody>
        </p:sp>
        <p:sp>
          <p:nvSpPr>
            <p:cNvPr id="55" name="圆角矩形 54"/>
            <p:cNvSpPr/>
            <p:nvPr/>
          </p:nvSpPr>
          <p:spPr bwMode="auto">
            <a:xfrm>
              <a:off x="5108424" y="2096556"/>
              <a:ext cx="959731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奖金发放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27337" y="4870009"/>
              <a:ext cx="816942" cy="3232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CN" altLang="en-US" sz="900" dirty="0" smtClean="0">
                  <a:solidFill>
                    <a:schemeClr val="accent5">
                      <a:lumMod val="75000"/>
                    </a:schemeClr>
                  </a:solidFill>
                </a:rPr>
                <a:t>供需对接管理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88761" y="5713919"/>
            <a:ext cx="1121225" cy="291867"/>
            <a:chOff x="3158336" y="5899861"/>
            <a:chExt cx="1821115" cy="299645"/>
          </a:xfrm>
        </p:grpSpPr>
        <p:sp>
          <p:nvSpPr>
            <p:cNvPr id="57" name="圆角矩形 49"/>
            <p:cNvSpPr/>
            <p:nvPr/>
          </p:nvSpPr>
          <p:spPr bwMode="auto">
            <a:xfrm>
              <a:off x="3158336" y="5899861"/>
              <a:ext cx="1821115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敏捷看板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158336" y="6199506"/>
              <a:ext cx="1811416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635720" y="5713919"/>
            <a:ext cx="1121225" cy="291867"/>
            <a:chOff x="3158336" y="5899861"/>
            <a:chExt cx="1821115" cy="299645"/>
          </a:xfrm>
        </p:grpSpPr>
        <p:sp>
          <p:nvSpPr>
            <p:cNvPr id="59" name="圆角矩形 49"/>
            <p:cNvSpPr/>
            <p:nvPr/>
          </p:nvSpPr>
          <p:spPr bwMode="auto">
            <a:xfrm>
              <a:off x="3158336" y="5899861"/>
              <a:ext cx="1821115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缺陷管理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3158336" y="6199506"/>
              <a:ext cx="1811416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3771544" y="5713920"/>
            <a:ext cx="1230972" cy="291867"/>
            <a:chOff x="3158336" y="5899861"/>
            <a:chExt cx="1821115" cy="299645"/>
          </a:xfrm>
        </p:grpSpPr>
        <p:sp>
          <p:nvSpPr>
            <p:cNvPr id="62" name="圆角矩形 49"/>
            <p:cNvSpPr/>
            <p:nvPr/>
          </p:nvSpPr>
          <p:spPr bwMode="auto">
            <a:xfrm>
              <a:off x="3158336" y="5899861"/>
              <a:ext cx="1821115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配置管理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3158336" y="6199506"/>
              <a:ext cx="1811416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488888" y="5323532"/>
            <a:ext cx="3513627" cy="291867"/>
            <a:chOff x="3158336" y="5899861"/>
            <a:chExt cx="1821115" cy="299645"/>
          </a:xfrm>
        </p:grpSpPr>
        <p:sp>
          <p:nvSpPr>
            <p:cNvPr id="65" name="圆角矩形 49"/>
            <p:cNvSpPr/>
            <p:nvPr/>
          </p:nvSpPr>
          <p:spPr bwMode="auto">
            <a:xfrm>
              <a:off x="3158336" y="5899861"/>
              <a:ext cx="1821115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多方远程桌面及通话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3158336" y="6199506"/>
              <a:ext cx="1811416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488888" y="6414726"/>
            <a:ext cx="3513627" cy="291867"/>
            <a:chOff x="3158336" y="5899861"/>
            <a:chExt cx="1821115" cy="299645"/>
          </a:xfrm>
        </p:grpSpPr>
        <p:sp>
          <p:nvSpPr>
            <p:cNvPr id="76" name="圆角矩形 49"/>
            <p:cNvSpPr/>
            <p:nvPr/>
          </p:nvSpPr>
          <p:spPr bwMode="auto">
            <a:xfrm>
              <a:off x="3158336" y="5899861"/>
              <a:ext cx="1821115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项目知识库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158336" y="6199506"/>
              <a:ext cx="1811416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ight Brace 9"/>
          <p:cNvSpPr/>
          <p:nvPr/>
        </p:nvSpPr>
        <p:spPr>
          <a:xfrm>
            <a:off x="6315960" y="900109"/>
            <a:ext cx="266007" cy="3518261"/>
          </a:xfrm>
          <a:prstGeom prst="rightBrace">
            <a:avLst/>
          </a:prstGeom>
          <a:ln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Cloud 10"/>
          <p:cNvSpPr/>
          <p:nvPr/>
        </p:nvSpPr>
        <p:spPr bwMode="auto">
          <a:xfrm>
            <a:off x="6773242" y="2042580"/>
            <a:ext cx="1788867" cy="140733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  <a:t>OPS Cloud</a:t>
            </a:r>
            <a:endParaRPr lang="zh-CN" altLang="en-US" dirty="0" smtClean="0">
              <a:solidFill>
                <a:schemeClr val="bg1">
                  <a:lumMod val="65000"/>
                  <a:lumOff val="3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Right Brace 82"/>
          <p:cNvSpPr/>
          <p:nvPr/>
        </p:nvSpPr>
        <p:spPr>
          <a:xfrm>
            <a:off x="6359462" y="5416303"/>
            <a:ext cx="266007" cy="1241517"/>
          </a:xfrm>
          <a:prstGeom prst="rightBrace">
            <a:avLst/>
          </a:prstGeom>
          <a:ln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Cloud 84"/>
          <p:cNvSpPr/>
          <p:nvPr/>
        </p:nvSpPr>
        <p:spPr bwMode="auto">
          <a:xfrm>
            <a:off x="6793298" y="5234798"/>
            <a:ext cx="1788867" cy="140733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  <a:t>ALM Cloud</a:t>
            </a:r>
            <a:endParaRPr lang="zh-CN" altLang="en-US" dirty="0" smtClean="0">
              <a:solidFill>
                <a:schemeClr val="bg1">
                  <a:lumMod val="65000"/>
                  <a:lumOff val="3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99" y="3289951"/>
            <a:ext cx="2790825" cy="201930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 bwMode="auto">
          <a:xfrm>
            <a:off x="7102987" y="3586100"/>
            <a:ext cx="1325473" cy="1325473"/>
          </a:xfrm>
          <a:prstGeom prst="ellipse">
            <a:avLst/>
          </a:prstGeom>
          <a:noFill/>
          <a:ln w="9525">
            <a:solidFill>
              <a:srgbClr val="00B05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6897761" y="3386952"/>
            <a:ext cx="1705236" cy="1705236"/>
          </a:xfrm>
          <a:prstGeom prst="ellipse">
            <a:avLst/>
          </a:prstGeom>
          <a:noFill/>
          <a:ln w="9525">
            <a:solidFill>
              <a:srgbClr val="00B05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6718644" y="3207835"/>
            <a:ext cx="2036753" cy="2036753"/>
          </a:xfrm>
          <a:prstGeom prst="ellipse">
            <a:avLst/>
          </a:prstGeom>
          <a:noFill/>
          <a:ln w="9525">
            <a:solidFill>
              <a:srgbClr val="00B05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6548848" y="3038039"/>
            <a:ext cx="2358949" cy="2358949"/>
          </a:xfrm>
          <a:prstGeom prst="ellipse">
            <a:avLst/>
          </a:prstGeom>
          <a:noFill/>
          <a:ln w="9525">
            <a:solidFill>
              <a:srgbClr val="00B05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49" y="199804"/>
            <a:ext cx="383300" cy="723976"/>
          </a:xfrm>
          <a:prstGeom prst="rect">
            <a:avLst/>
          </a:prstGeom>
        </p:spPr>
      </p:pic>
      <p:sp>
        <p:nvSpPr>
          <p:cNvPr id="108" name="Oval 107"/>
          <p:cNvSpPr/>
          <p:nvPr/>
        </p:nvSpPr>
        <p:spPr bwMode="auto">
          <a:xfrm>
            <a:off x="6368210" y="2857401"/>
            <a:ext cx="2691988" cy="2691988"/>
          </a:xfrm>
          <a:prstGeom prst="ellipse">
            <a:avLst/>
          </a:prstGeom>
          <a:noFill/>
          <a:ln w="9525">
            <a:solidFill>
              <a:srgbClr val="00B05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9113023" y="2696467"/>
            <a:ext cx="2856332" cy="4107394"/>
          </a:xfrm>
          <a:prstGeom prst="roundRect">
            <a:avLst>
              <a:gd name="adj" fmla="val 7062"/>
            </a:avLst>
          </a:prstGeom>
          <a:gradFill>
            <a:gsLst>
              <a:gs pos="65000">
                <a:schemeClr val="bg1"/>
              </a:gs>
              <a:gs pos="0">
                <a:schemeClr val="bg1">
                  <a:lumMod val="50000"/>
                  <a:lumOff val="50000"/>
                </a:schemeClr>
              </a:gs>
            </a:gsLst>
            <a:lin ang="5400000" scaled="1"/>
          </a:gradFill>
          <a:ln w="3175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6207276" y="2696467"/>
            <a:ext cx="3005322" cy="3005322"/>
          </a:xfrm>
          <a:prstGeom prst="ellipse">
            <a:avLst/>
          </a:prstGeom>
          <a:noFill/>
          <a:ln w="9525">
            <a:solidFill>
              <a:srgbClr val="00B05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5979954" y="2469145"/>
            <a:ext cx="3385044" cy="3385044"/>
          </a:xfrm>
          <a:prstGeom prst="ellipse">
            <a:avLst/>
          </a:prstGeom>
          <a:noFill/>
          <a:ln w="9525">
            <a:solidFill>
              <a:srgbClr val="00B050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Folded Corner 20"/>
          <p:cNvSpPr/>
          <p:nvPr/>
        </p:nvSpPr>
        <p:spPr bwMode="auto">
          <a:xfrm>
            <a:off x="9293936" y="3272720"/>
            <a:ext cx="2562493" cy="438613"/>
          </a:xfrm>
          <a:prstGeom prst="foldedCorner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项目（群）成本使用情况报表</a:t>
            </a:r>
          </a:p>
        </p:txBody>
      </p:sp>
      <p:sp>
        <p:nvSpPr>
          <p:cNvPr id="88" name="Folded Corner 87"/>
          <p:cNvSpPr/>
          <p:nvPr/>
        </p:nvSpPr>
        <p:spPr bwMode="auto">
          <a:xfrm>
            <a:off x="9293936" y="3753673"/>
            <a:ext cx="2562493" cy="438613"/>
          </a:xfrm>
          <a:prstGeom prst="foldedCorner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项目（群）质量达成分析报表</a:t>
            </a:r>
          </a:p>
        </p:txBody>
      </p:sp>
      <p:sp>
        <p:nvSpPr>
          <p:cNvPr id="89" name="Folded Corner 88"/>
          <p:cNvSpPr/>
          <p:nvPr/>
        </p:nvSpPr>
        <p:spPr bwMode="auto">
          <a:xfrm>
            <a:off x="9284196" y="4228551"/>
            <a:ext cx="2562493" cy="438613"/>
          </a:xfrm>
          <a:prstGeom prst="foldedCorner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人力资源效能报表</a:t>
            </a:r>
          </a:p>
        </p:txBody>
      </p:sp>
      <p:sp>
        <p:nvSpPr>
          <p:cNvPr id="90" name="Folded Corner 89"/>
          <p:cNvSpPr/>
          <p:nvPr/>
        </p:nvSpPr>
        <p:spPr bwMode="auto">
          <a:xfrm>
            <a:off x="9284194" y="4710778"/>
            <a:ext cx="2562493" cy="438613"/>
          </a:xfrm>
          <a:prstGeom prst="foldedCorner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资源能力综合报表</a:t>
            </a:r>
          </a:p>
        </p:txBody>
      </p:sp>
      <p:sp>
        <p:nvSpPr>
          <p:cNvPr id="91" name="Folded Corner 90"/>
          <p:cNvSpPr/>
          <p:nvPr/>
        </p:nvSpPr>
        <p:spPr bwMode="auto">
          <a:xfrm>
            <a:off x="9284194" y="5189374"/>
            <a:ext cx="2562493" cy="438613"/>
          </a:xfrm>
          <a:prstGeom prst="foldedCorner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个人产能产量报表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21648" y="2751194"/>
            <a:ext cx="151520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综合报表</a:t>
            </a:r>
          </a:p>
        </p:txBody>
      </p:sp>
      <p:sp>
        <p:nvSpPr>
          <p:cNvPr id="100" name="Folded Corner 99"/>
          <p:cNvSpPr/>
          <p:nvPr/>
        </p:nvSpPr>
        <p:spPr bwMode="auto">
          <a:xfrm>
            <a:off x="9284194" y="5678825"/>
            <a:ext cx="2562493" cy="438613"/>
          </a:xfrm>
          <a:prstGeom prst="foldedCorner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工程行为分析报表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9293450" y="3127477"/>
            <a:ext cx="2553237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olded Corner 116"/>
          <p:cNvSpPr/>
          <p:nvPr/>
        </p:nvSpPr>
        <p:spPr bwMode="auto">
          <a:xfrm>
            <a:off x="9274918" y="6160058"/>
            <a:ext cx="2562493" cy="438613"/>
          </a:xfrm>
          <a:prstGeom prst="foldedCorner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其他报表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928103" y="330517"/>
            <a:ext cx="160043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支持访问设备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6" t="4941" r="15014" b="15190"/>
          <a:stretch/>
        </p:blipFill>
        <p:spPr>
          <a:xfrm>
            <a:off x="10036832" y="172413"/>
            <a:ext cx="831649" cy="762445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flipH="1">
            <a:off x="8271164" y="1205376"/>
            <a:ext cx="484233" cy="73148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8386030" y="1205376"/>
            <a:ext cx="858323" cy="41213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0004802" y="1190753"/>
            <a:ext cx="604201" cy="72693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loud 126"/>
          <p:cNvSpPr/>
          <p:nvPr/>
        </p:nvSpPr>
        <p:spPr bwMode="auto">
          <a:xfrm>
            <a:off x="9974048" y="1969515"/>
            <a:ext cx="1788867" cy="81383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  <a:t>BI</a:t>
            </a: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  <a:t>Cloud</a:t>
            </a:r>
          </a:p>
        </p:txBody>
      </p:sp>
      <p:sp>
        <p:nvSpPr>
          <p:cNvPr id="132" name="圆角矩形 49"/>
          <p:cNvSpPr/>
          <p:nvPr/>
        </p:nvSpPr>
        <p:spPr bwMode="auto">
          <a:xfrm>
            <a:off x="5099207" y="5322253"/>
            <a:ext cx="1192498" cy="1384340"/>
          </a:xfrm>
          <a:prstGeom prst="round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lnSpc>
                <a:spcPct val="90000"/>
              </a:lnSpc>
            </a:pPr>
            <a:r>
              <a:rPr lang="zh-CN" altLang="en-US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一键</a:t>
            </a:r>
            <a:r>
              <a:rPr lang="en-US" altLang="zh-CN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IDE</a:t>
            </a:r>
            <a:r>
              <a:rPr lang="zh-CN" altLang="en-US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：</a:t>
            </a:r>
            <a:endParaRPr lang="en-US" altLang="zh-CN" sz="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endParaRPr lang="en-US" altLang="zh-CN" sz="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171450" indent="-171450" defTabSz="932472">
              <a:lnSpc>
                <a:spcPct val="90000"/>
              </a:lnSpc>
              <a:buFontTx/>
              <a:buChar char="-"/>
            </a:pPr>
            <a:r>
              <a:rPr lang="zh-CN" alt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开放平台开发</a:t>
            </a:r>
            <a:endParaRPr lang="en-US" altLang="zh-CN" sz="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171450" indent="-171450" defTabSz="932472">
              <a:lnSpc>
                <a:spcPct val="90000"/>
              </a:lnSpc>
              <a:buFontTx/>
              <a:buChar char="-"/>
            </a:pPr>
            <a:r>
              <a:rPr lang="zh-CN" alt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报表开发</a:t>
            </a:r>
            <a:endParaRPr lang="en-US" altLang="zh-CN" sz="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171450" indent="-171450" defTabSz="932472">
              <a:lnSpc>
                <a:spcPct val="90000"/>
              </a:lnSpc>
              <a:buFontTx/>
              <a:buChar char="-"/>
            </a:pPr>
            <a:r>
              <a:rPr lang="zh-CN" alt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后端开发</a:t>
            </a:r>
            <a:endParaRPr lang="en-US" altLang="zh-CN" sz="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171450" indent="-171450" defTabSz="932472">
              <a:lnSpc>
                <a:spcPct val="90000"/>
              </a:lnSpc>
              <a:buFontTx/>
              <a:buChar char="-"/>
            </a:pPr>
            <a:r>
              <a:rPr lang="zh-CN" alt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前端开发</a:t>
            </a:r>
            <a:endParaRPr lang="en-US" altLang="zh-CN" sz="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171450" indent="-171450" defTabSz="932472">
              <a:lnSpc>
                <a:spcPct val="90000"/>
              </a:lnSpc>
              <a:buFontTx/>
              <a:buChar char="-"/>
            </a:pPr>
            <a:r>
              <a:rPr lang="zh-CN" alt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移动开发</a:t>
            </a:r>
            <a:endParaRPr lang="en-US" altLang="zh-CN" sz="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171450" indent="-171450" defTabSz="932472">
              <a:lnSpc>
                <a:spcPct val="90000"/>
              </a:lnSpc>
              <a:buFontTx/>
              <a:buChar char="-"/>
            </a:pPr>
            <a:r>
              <a:rPr lang="zh-CN" alt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大数据开发</a:t>
            </a:r>
            <a:endParaRPr lang="en-US" altLang="zh-CN" sz="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171450" indent="-171450" defTabSz="932472">
              <a:lnSpc>
                <a:spcPct val="90000"/>
              </a:lnSpc>
              <a:buFontTx/>
              <a:buChar char="-"/>
            </a:pPr>
            <a:r>
              <a:rPr lang="zh-CN" alt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云计算开发</a:t>
            </a:r>
            <a:endParaRPr lang="en-US" altLang="zh-CN" sz="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171450" indent="-171450" defTabSz="932472">
              <a:lnSpc>
                <a:spcPct val="90000"/>
              </a:lnSpc>
              <a:buFontTx/>
              <a:buChar char="-"/>
            </a:pPr>
            <a:r>
              <a:rPr lang="zh-CN" alt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。。。</a:t>
            </a:r>
          </a:p>
        </p:txBody>
      </p:sp>
      <p:cxnSp>
        <p:nvCxnSpPr>
          <p:cNvPr id="133" name="Straight Connector 132"/>
          <p:cNvCxnSpPr/>
          <p:nvPr/>
        </p:nvCxnSpPr>
        <p:spPr>
          <a:xfrm>
            <a:off x="5099207" y="6706593"/>
            <a:ext cx="116721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1491187" y="6050169"/>
            <a:ext cx="3521867" cy="325366"/>
            <a:chOff x="3158336" y="5865469"/>
            <a:chExt cx="1825386" cy="334037"/>
          </a:xfrm>
        </p:grpSpPr>
        <p:sp>
          <p:nvSpPr>
            <p:cNvPr id="136" name="圆角矩形 49"/>
            <p:cNvSpPr/>
            <p:nvPr/>
          </p:nvSpPr>
          <p:spPr bwMode="auto">
            <a:xfrm>
              <a:off x="3162607" y="5865469"/>
              <a:ext cx="1821115" cy="299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r>
                <a:rPr lang="zh-CN" altLang="en-US" sz="9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运维服务管理</a:t>
              </a: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3158336" y="6199506"/>
              <a:ext cx="1811416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Straight Connector 138"/>
          <p:cNvCxnSpPr/>
          <p:nvPr/>
        </p:nvCxnSpPr>
        <p:spPr>
          <a:xfrm>
            <a:off x="9293450" y="3683099"/>
            <a:ext cx="254396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9279597" y="4159701"/>
            <a:ext cx="254396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9282367" y="4652927"/>
            <a:ext cx="254396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9285133" y="5129529"/>
            <a:ext cx="254396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9296212" y="5614442"/>
            <a:ext cx="254396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9282352" y="6099358"/>
            <a:ext cx="254396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9285118" y="6592587"/>
            <a:ext cx="254396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36" b="89980" l="2844" r="98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40" y="64757"/>
            <a:ext cx="1392944" cy="1076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9462" y="1735124"/>
            <a:ext cx="1337546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RESTFUL SERVICES</a:t>
            </a:r>
            <a:endParaRPr lang="zh-CN" altLang="en-US" sz="105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2717" y="1319128"/>
            <a:ext cx="881125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</a:t>
            </a:r>
            <a:endParaRPr lang="zh-CN" altLang="en-US" sz="105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670548" y="1505218"/>
            <a:ext cx="881125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</a:t>
            </a:r>
            <a:endParaRPr lang="zh-CN" altLang="en-US" sz="105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851497" y="1246867"/>
            <a:ext cx="881125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</a:t>
            </a:r>
            <a:endParaRPr lang="zh-CN" altLang="en-US" sz="105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8" name="圆柱形 22"/>
          <p:cNvSpPr/>
          <p:nvPr/>
        </p:nvSpPr>
        <p:spPr bwMode="auto">
          <a:xfrm>
            <a:off x="129629" y="5443352"/>
            <a:ext cx="938018" cy="1176283"/>
          </a:xfrm>
          <a:prstGeom prst="can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>
              <a:lnSpc>
                <a:spcPct val="90000"/>
              </a:lnSpc>
            </a:pPr>
            <a:r>
              <a:rPr lang="zh-CN" altLang="en-US" sz="9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应用生命周期生产数据</a:t>
            </a:r>
            <a:endParaRPr lang="en-US" altLang="zh-CN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Right Brace 100"/>
          <p:cNvSpPr/>
          <p:nvPr/>
        </p:nvSpPr>
        <p:spPr>
          <a:xfrm>
            <a:off x="1150533" y="5439447"/>
            <a:ext cx="266007" cy="1241517"/>
          </a:xfrm>
          <a:prstGeom prst="rightBrace">
            <a:avLst/>
          </a:prstGeom>
          <a:ln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416540" y="5246851"/>
            <a:ext cx="4931296" cy="1556774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823692" y="6310172"/>
            <a:ext cx="1337546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05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RESTFUL SERVICES</a:t>
            </a:r>
            <a:endParaRPr lang="zh-CN" altLang="en-US" sz="105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chEd_2013_Template_16x9">
  <a:themeElements>
    <a:clrScheme name="自定义 32">
      <a:dk1>
        <a:srgbClr val="000000"/>
      </a:dk1>
      <a:lt1>
        <a:srgbClr val="FFFFFF"/>
      </a:lt1>
      <a:dk2>
        <a:srgbClr val="002050"/>
      </a:dk2>
      <a:lt2>
        <a:srgbClr val="FFFFFF"/>
      </a:lt2>
      <a:accent1>
        <a:srgbClr val="0072C6"/>
      </a:accent1>
      <a:accent2>
        <a:srgbClr val="DC3C00"/>
      </a:accent2>
      <a:accent3>
        <a:srgbClr val="505050"/>
      </a:accent3>
      <a:accent4>
        <a:srgbClr val="D2D2D2"/>
      </a:accent4>
      <a:accent5>
        <a:srgbClr val="7FBA00"/>
      </a:accent5>
      <a:accent6>
        <a:srgbClr val="007233"/>
      </a:accent6>
      <a:hlink>
        <a:srgbClr val="FFFFFF"/>
      </a:hlink>
      <a:folHlink>
        <a:srgbClr val="FFFFFF"/>
      </a:folHlink>
    </a:clrScheme>
    <a:fontScheme name="自定义 1">
      <a:majorFont>
        <a:latin typeface="Verdana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>
            <a:lumMod val="75000"/>
          </a:schemeClr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3_Template_r05" id="{52CF7746-2BCC-4712-8D0A-4EFD2BD35E94}" vid="{95027F19-C175-4D31-A201-08949528A9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38157</TotalTime>
  <Words>4084</Words>
  <Application>Microsoft Office PowerPoint</Application>
  <PresentationFormat>Widescreen</PresentationFormat>
  <Paragraphs>624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宋体</vt:lpstr>
      <vt:lpstr>微软雅黑</vt:lpstr>
      <vt:lpstr>Arial</vt:lpstr>
      <vt:lpstr>Calibri</vt:lpstr>
      <vt:lpstr>Forte</vt:lpstr>
      <vt:lpstr>Impact</vt:lpstr>
      <vt:lpstr>Microsoft Himalaya</vt:lpstr>
      <vt:lpstr>Segoe UI</vt:lpstr>
      <vt:lpstr>Segoe UI Light</vt:lpstr>
      <vt:lpstr>Times New Roman</vt:lpstr>
      <vt:lpstr>Verdana</vt:lpstr>
      <vt:lpstr>Wingdings</vt:lpstr>
      <vt:lpstr>1_TechEd_2013_Template_16x9</vt:lpstr>
      <vt:lpstr>结构性产能提升计划 之 IT支撑规划</vt:lpstr>
      <vt:lpstr>PowerPoint Presentation</vt:lpstr>
      <vt:lpstr>PowerPoint Presentation</vt:lpstr>
      <vt:lpstr>PowerPoint Presentation</vt:lpstr>
      <vt:lpstr>BU&amp;PD&amp;RC的主要目标分解及主体流程</vt:lpstr>
      <vt:lpstr>生产力促进中心 – 质量及效能同步改进的重要载体</vt:lpstr>
      <vt:lpstr>问题与信息化支撑背景</vt:lpstr>
      <vt:lpstr>PowerPoint Presentation</vt:lpstr>
      <vt:lpstr>PowerPoint Presentation</vt:lpstr>
      <vt:lpstr>项目流程管理</vt:lpstr>
      <vt:lpstr>PowerPoint Presentation</vt:lpstr>
      <vt:lpstr>项目人力管理</vt:lpstr>
      <vt:lpstr>供需对接管理 – 人力看板</vt:lpstr>
      <vt:lpstr>供需对接管理 – 任务看板</vt:lpstr>
      <vt:lpstr>“目标-关键结果”绩效管理</vt:lpstr>
      <vt:lpstr>PowerPoint Presentation</vt:lpstr>
      <vt:lpstr>敏捷应用生命周期管理</vt:lpstr>
      <vt:lpstr>综合报表</vt:lpstr>
      <vt:lpstr>大数据与工程行为分析</vt:lpstr>
      <vt:lpstr>PowerPoint Presentation</vt:lpstr>
      <vt:lpstr>系统规划路线图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ShenZhiPeng Leo</dc:creator>
  <cp:lastModifiedBy>Zhipeng Shen</cp:lastModifiedBy>
  <cp:revision>4299</cp:revision>
  <dcterms:created xsi:type="dcterms:W3CDTF">2016-02-25T01:44:01Z</dcterms:created>
  <dcterms:modified xsi:type="dcterms:W3CDTF">2017-06-21T13:30:17Z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1496970752</vt:lpwstr>
  </property>
</Properties>
</file>